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806_D7D46C4B.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9" r:id="rId1"/>
    <p:sldMasterId id="2147483748" r:id="rId2"/>
  </p:sldMasterIdLst>
  <p:notesMasterIdLst>
    <p:notesMasterId r:id="rId23"/>
  </p:notesMasterIdLst>
  <p:sldIdLst>
    <p:sldId id="256" r:id="rId3"/>
    <p:sldId id="257" r:id="rId4"/>
    <p:sldId id="261" r:id="rId5"/>
    <p:sldId id="273" r:id="rId6"/>
    <p:sldId id="262" r:id="rId7"/>
    <p:sldId id="2082" r:id="rId8"/>
    <p:sldId id="297" r:id="rId9"/>
    <p:sldId id="1284" r:id="rId10"/>
    <p:sldId id="1285" r:id="rId11"/>
    <p:sldId id="2089" r:id="rId12"/>
    <p:sldId id="2083" r:id="rId13"/>
    <p:sldId id="2085" r:id="rId14"/>
    <p:sldId id="2086" r:id="rId15"/>
    <p:sldId id="2090" r:id="rId16"/>
    <p:sldId id="274" r:id="rId17"/>
    <p:sldId id="2088" r:id="rId18"/>
    <p:sldId id="284" r:id="rId19"/>
    <p:sldId id="2091" r:id="rId20"/>
    <p:sldId id="276" r:id="rId21"/>
    <p:sldId id="29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94660"/>
  </p:normalViewPr>
  <p:slideViewPr>
    <p:cSldViewPr snapToGrid="0">
      <p:cViewPr varScale="1">
        <p:scale>
          <a:sx n="86" d="100"/>
          <a:sy n="86" d="100"/>
        </p:scale>
        <p:origin x="33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comments/modernComment_806_D7D46C4B.xml><?xml version="1.0" encoding="utf-8"?>
<p188:cmLst xmlns:a="http://schemas.openxmlformats.org/drawingml/2006/main" xmlns:r="http://schemas.openxmlformats.org/officeDocument/2006/relationships" xmlns:p188="http://schemas.microsoft.com/office/powerpoint/2018/8/main">
  <p188:cm id="{D940F980-25E1-36A1-AAF6-8572CAE5C48C}" authorId="{93602C23-16FD-F968-F160-2285D3141555}" created="2018-09-20T18:35:12.060">
    <pc:sldMkLst xmlns:pc="http://schemas.microsoft.com/office/powerpoint/2013/main/command">
      <pc:docMk/>
      <pc:sldMk cId="3621022795" sldId="4282"/>
    </pc:sldMkLst>
    <p188:pos x="15875" y="15875"/>
    <p188:txBody>
      <a:bodyPr/>
      <a:lstStyle/>
      <a:p>
        <a:r>
          <a:rPr lang="en-US"/>
          <a:t>Highlight the items you want to talk about - highlight Javascript - think its' feature complee - highlight mobile - make point about embedded webview - SSO working across portfolio of apps - cache -</a:t>
        </a:r>
      </a:p>
    </p188:txBody>
  </p188:cm>
  <p188:cm id="{0D2BA528-848E-41EB-9095-950A23E7113E}" authorId="{3B1EFD68-C15B-AB7E-5770-823E76336C8E}" created="2019-04-29T03:25:23.974">
    <pc:sldMkLst xmlns:pc="http://schemas.microsoft.com/office/powerpoint/2013/main/command">
      <pc:docMk/>
      <pc:sldMk cId="3621022795" sldId="4282"/>
    </pc:sldMkLst>
    <p188:pos x="0" y="0"/>
    <p188:txBody>
      <a:bodyPr/>
      <a:lstStyle/>
      <a:p>
        <a:r>
          <a:rPr lang="en-US"/>
          <a:t>Add the point that the endpoint is OIDC certified</a:t>
        </a:r>
      </a:p>
    </p188:txBody>
  </p188:cm>
  <p188:cm id="{8FB11AF7-2D52-4F8D-9858-61A7D5EFAFF4}" authorId="{3B1EFD68-C15B-AB7E-5770-823E76336C8E}" created="2019-04-29T03:42:28.440">
    <pc:sldMkLst xmlns:pc="http://schemas.microsoft.com/office/powerpoint/2013/main/command">
      <pc:docMk/>
      <pc:sldMk cId="3621022795" sldId="4282"/>
    </pc:sldMkLst>
    <p188:pos x="0" y="0"/>
    <p188:txBody>
      <a:bodyPr/>
      <a:lstStyle/>
      <a:p>
        <a:r>
          <a:rPr lang="en-US"/>
          <a:t>Links to try where?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5AA28-34F0-4142-AF4C-D34AEF527DC9}" type="datetimeFigureOut">
              <a:rPr lang="en-NZ" smtClean="0"/>
              <a:t>30/11/2019</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E9D2F-DE67-475D-9A32-F646EDBADEA9}" type="slidenum">
              <a:rPr lang="en-NZ" smtClean="0"/>
              <a:t>‹#›</a:t>
            </a:fld>
            <a:endParaRPr lang="en-NZ" dirty="0"/>
          </a:p>
        </p:txBody>
      </p:sp>
    </p:spTree>
    <p:extLst>
      <p:ext uri="{BB962C8B-B14F-4D97-AF65-F5344CB8AC3E}">
        <p14:creationId xmlns:p14="http://schemas.microsoft.com/office/powerpoint/2010/main" val="376757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11/30/2019 4:41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912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400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2288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82837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95399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2301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07067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1748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8430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3558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_al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553998"/>
          </a:xfrm>
        </p:spPr>
        <p:txBody>
          <a:bodyPr/>
          <a:lstStyle/>
          <a:p>
            <a:r>
              <a:rPr lang="en-US" dirty="0"/>
              <a:t>Click to edit Master title style</a:t>
            </a:r>
          </a:p>
        </p:txBody>
      </p:sp>
      <p:sp>
        <p:nvSpPr>
          <p:cNvPr id="5" name="Text Placeholder 4"/>
          <p:cNvSpPr>
            <a:spLocks noGrp="1"/>
          </p:cNvSpPr>
          <p:nvPr>
            <p:ph type="body" sz="quarter" idx="10"/>
          </p:nvPr>
        </p:nvSpPr>
        <p:spPr>
          <a:xfrm>
            <a:off x="467047" y="1480332"/>
            <a:ext cx="11176000" cy="1945148"/>
          </a:xfrm>
        </p:spPr>
        <p:txBody>
          <a:bodyPr/>
          <a:lstStyle>
            <a:lvl1pPr>
              <a:defRPr sz="2800"/>
            </a:lvl1pPr>
            <a:lvl2pPr>
              <a:defRPr sz="2600"/>
            </a:lvl2pPr>
            <a:lvl4pPr>
              <a:defRPr sz="22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55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05719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5815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96484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4785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350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549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83333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946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4818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36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89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3837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03914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581278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88082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454631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50125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3696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714189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407332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328973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44600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70261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918021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166360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72429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33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5329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684098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525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938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02729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48350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22286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8399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6627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8994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839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6205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image" Target="../media/image1.emf"/><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theme" Target="../theme/theme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11/30/2019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50193321"/>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4743913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ctive-directory/privileged-identity-management/pim-getting-started" TargetMode="External"/><Relationship Id="rId2" Type="http://schemas.openxmlformats.org/officeDocument/2006/relationships/hyperlink" Target="https://docs.microsoft.com/en-us/azure/active-directory/identity-protection/overview-identity-protection" TargetMode="Externa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27.png"/><Relationship Id="rId11" Type="http://schemas.microsoft.com/office/2018/10/relationships/comments" Target="../comments/modernComment_806_D7D46C4B.xml"/><Relationship Id="rId5" Type="http://schemas.openxmlformats.org/officeDocument/2006/relationships/image" Target="../media/image26.png"/><Relationship Id="rId10" Type="http://schemas.microsoft.com/office/2007/relationships/hdphoto" Target="../media/hdphoto2.wdp"/><Relationship Id="rId4" Type="http://schemas.openxmlformats.org/officeDocument/2006/relationships/image" Target="../media/image25.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active-directory/develop/identity-platform-integration-checklist" TargetMode="External"/><Relationship Id="rId2" Type="http://schemas.openxmlformats.org/officeDocument/2006/relationships/hyperlink" Target="https://docs.microsoft.com/en-us/azure/active-directory/develop/" TargetMode="External"/><Relationship Id="rId1" Type="http://schemas.openxmlformats.org/officeDocument/2006/relationships/slideLayout" Target="../slideLayouts/slideLayout18.xml"/><Relationship Id="rId6" Type="http://schemas.openxmlformats.org/officeDocument/2006/relationships/hyperlink" Target="https://developer.microsoft.com/en-us/identity" TargetMode="External"/><Relationship Id="rId5" Type="http://schemas.openxmlformats.org/officeDocument/2006/relationships/hyperlink" Target="https://aka.ms/msidplatform" TargetMode="External"/><Relationship Id="rId4" Type="http://schemas.openxmlformats.org/officeDocument/2006/relationships/hyperlink" Target="https://www.youtube.com/watch?v=y_fgJAatVhk&amp;feature=youtu.b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cap="none" dirty="0">
                <a:solidFill>
                  <a:srgbClr val="0070C0"/>
                </a:solidFill>
                <a:latin typeface="Calibri"/>
                <a:cs typeface="Calibri"/>
              </a:rPr>
              <a:t>Azure AD for non-developers</a:t>
            </a:r>
            <a:br>
              <a:rPr lang="en-US" sz="3200" cap="none" dirty="0">
                <a:solidFill>
                  <a:srgbClr val="0070C0"/>
                </a:solidFill>
                <a:latin typeface="Calibri"/>
                <a:cs typeface="Calibri"/>
              </a:rPr>
            </a:br>
            <a:endParaRPr lang="en-US" sz="3200" cap="none" dirty="0">
              <a:solidFill>
                <a:srgbClr val="0070C0"/>
              </a:solidFill>
              <a:latin typeface="Calibri"/>
              <a:cs typeface="Calibri"/>
            </a:endParaRPr>
          </a:p>
        </p:txBody>
      </p:sp>
      <p:sp>
        <p:nvSpPr>
          <p:cNvPr id="3" name="Subtitle 2"/>
          <p:cNvSpPr>
            <a:spLocks noGrp="1"/>
          </p:cNvSpPr>
          <p:nvPr>
            <p:ph type="subTitle" idx="1"/>
          </p:nvPr>
        </p:nvSpPr>
        <p:spPr/>
        <p:txBody>
          <a:bodyPr>
            <a:normAutofit fontScale="85000" lnSpcReduction="20000"/>
          </a:bodyPr>
          <a:lstStyle/>
          <a:p>
            <a:endParaRPr lang="en-US" dirty="0"/>
          </a:p>
          <a:p>
            <a:r>
              <a:rPr lang="en-US" sz="2400" dirty="0"/>
              <a:t>Rory Braybrook</a:t>
            </a:r>
          </a:p>
          <a:p>
            <a:r>
              <a:rPr lang="en-US" sz="2400" dirty="0"/>
              <a:t>Microsoft Identity Architect</a:t>
            </a:r>
          </a:p>
          <a:p>
            <a:r>
              <a:rPr lang="en-US" sz="2400" dirty="0"/>
              <a:t>Microsoft MVP</a:t>
            </a:r>
          </a:p>
          <a:p>
            <a:r>
              <a:rPr lang="en-US" sz="2400" dirty="0"/>
              <a:t>@rbrayb</a:t>
            </a:r>
          </a:p>
        </p:txBody>
      </p:sp>
    </p:spTree>
    <p:extLst>
      <p:ext uri="{BB962C8B-B14F-4D97-AF65-F5344CB8AC3E}">
        <p14:creationId xmlns:p14="http://schemas.microsoft.com/office/powerpoint/2010/main" val="2292847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913776" y="1564265"/>
            <a:ext cx="6096000" cy="3785652"/>
          </a:xfrm>
          <a:prstGeom prst="rect">
            <a:avLst/>
          </a:prstGeom>
        </p:spPr>
        <p:txBody>
          <a:bodyPr>
            <a:spAutoFit/>
          </a:bodyPr>
          <a:lstStyle/>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Free.</a:t>
            </a:r>
            <a:r>
              <a:rPr lang="en-NZ" sz="2000" dirty="0">
                <a:solidFill>
                  <a:schemeClr val="accent1">
                    <a:lumMod val="60000"/>
                    <a:lumOff val="40000"/>
                  </a:schemeClr>
                </a:solidFill>
                <a:latin typeface="Calibri" panose="020F0502020204030204" pitchFamily="34" charset="0"/>
                <a:cs typeface="Calibri" panose="020F0502020204030204" pitchFamily="34" charset="0"/>
              </a:rPr>
              <a:t> Provides user and group management, on-premises directory synchronization, basic reports, self-service password change.</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Premium P1.</a:t>
            </a:r>
            <a:r>
              <a:rPr lang="en-NZ" sz="2000" dirty="0">
                <a:solidFill>
                  <a:schemeClr val="accent1">
                    <a:lumMod val="60000"/>
                    <a:lumOff val="40000"/>
                  </a:schemeClr>
                </a:solidFill>
                <a:latin typeface="Calibri" panose="020F0502020204030204" pitchFamily="34" charset="0"/>
                <a:cs typeface="Calibri" panose="020F0502020204030204" pitchFamily="34" charset="0"/>
              </a:rPr>
              <a:t> In addition to the Free features, P1 also lets your hybrid users access both on-premises and cloud resources. It also supports advanced administration, such as dynamic groups, self-service group management, and cloud write-back capabilities, which allow self-service password reset for your on-premises users.</a:t>
            </a:r>
          </a:p>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Active Directory Business-to-Customer (B2C). </a:t>
            </a:r>
          </a:p>
        </p:txBody>
      </p:sp>
      <p:sp>
        <p:nvSpPr>
          <p:cNvPr id="5" name="Rectangle 4">
            <a:extLst>
              <a:ext uri="{FF2B5EF4-FFF2-40B4-BE49-F238E27FC236}">
                <a16:creationId xmlns:a16="http://schemas.microsoft.com/office/drawing/2014/main" id="{F2837074-EC3E-4837-9DEE-650C845D8EED}"/>
              </a:ext>
            </a:extLst>
          </p:cNvPr>
          <p:cNvSpPr/>
          <p:nvPr/>
        </p:nvSpPr>
        <p:spPr>
          <a:xfrm>
            <a:off x="2913776" y="375300"/>
            <a:ext cx="1590500"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Pricing</a:t>
            </a:r>
            <a:endParaRPr lang="en-NZ" sz="4000" dirty="0"/>
          </a:p>
        </p:txBody>
      </p:sp>
    </p:spTree>
    <p:extLst>
      <p:ext uri="{BB962C8B-B14F-4D97-AF65-F5344CB8AC3E}">
        <p14:creationId xmlns:p14="http://schemas.microsoft.com/office/powerpoint/2010/main" val="11031444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896998" y="1488764"/>
            <a:ext cx="6096000" cy="3785652"/>
          </a:xfrm>
          <a:prstGeom prst="rect">
            <a:avLst/>
          </a:prstGeom>
        </p:spPr>
        <p:txBody>
          <a:bodyPr>
            <a:spAutoFit/>
          </a:bodyPr>
          <a:lstStyle/>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Premium P2.</a:t>
            </a:r>
            <a:r>
              <a:rPr lang="en-NZ" sz="2000" dirty="0">
                <a:solidFill>
                  <a:schemeClr val="accent1">
                    <a:lumMod val="60000"/>
                    <a:lumOff val="40000"/>
                  </a:schemeClr>
                </a:solidFill>
                <a:latin typeface="Calibri" panose="020F0502020204030204" pitchFamily="34" charset="0"/>
                <a:cs typeface="Calibri" panose="020F0502020204030204" pitchFamily="34" charset="0"/>
              </a:rPr>
              <a:t> In addition to the Free and P1 features, P2 also offers </a:t>
            </a:r>
            <a:r>
              <a:rPr lang="en-NZ" sz="2000" dirty="0">
                <a:solidFill>
                  <a:schemeClr val="accent1">
                    <a:lumMod val="60000"/>
                    <a:lumOff val="40000"/>
                  </a:schemeClr>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Azure Active Directory Identity Protection</a:t>
            </a:r>
            <a:r>
              <a:rPr lang="en-NZ" sz="2000" dirty="0">
                <a:solidFill>
                  <a:schemeClr val="accent1">
                    <a:lumMod val="60000"/>
                    <a:lumOff val="40000"/>
                  </a:schemeClr>
                </a:solidFill>
                <a:latin typeface="Calibri" panose="020F0502020204030204" pitchFamily="34" charset="0"/>
                <a:cs typeface="Calibri" panose="020F0502020204030204" pitchFamily="34" charset="0"/>
              </a:rPr>
              <a:t> to help provide risk-based Conditional Access to your apps and critical company data and </a:t>
            </a:r>
            <a:r>
              <a:rPr lang="en-NZ" sz="2000" dirty="0">
                <a:solidFill>
                  <a:schemeClr val="accent1">
                    <a:lumMod val="60000"/>
                    <a:lumOff val="40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Privileged Identity Management</a:t>
            </a:r>
            <a:r>
              <a:rPr lang="en-NZ" sz="2000" dirty="0">
                <a:solidFill>
                  <a:schemeClr val="accent1">
                    <a:lumMod val="60000"/>
                    <a:lumOff val="40000"/>
                  </a:schemeClr>
                </a:solidFill>
                <a:latin typeface="Calibri" panose="020F0502020204030204" pitchFamily="34" charset="0"/>
                <a:cs typeface="Calibri" panose="020F0502020204030204" pitchFamily="34" charset="0"/>
              </a:rPr>
              <a:t> to help discover, restrict, and monitor administrators and their access to resources and to provide just-in-time access when needed.</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"Pay as you go" feature licenses.</a:t>
            </a:r>
            <a:r>
              <a:rPr lang="en-NZ" sz="2000" dirty="0">
                <a:solidFill>
                  <a:schemeClr val="accent1">
                    <a:lumMod val="60000"/>
                    <a:lumOff val="40000"/>
                  </a:schemeClr>
                </a:solidFill>
                <a:latin typeface="Calibri" panose="020F0502020204030204" pitchFamily="34" charset="0"/>
                <a:cs typeface="Calibri" panose="020F0502020204030204" pitchFamily="34" charset="0"/>
              </a:rPr>
              <a:t> You can also get additional feature licenses, such as Azure Active Directory Business-to-Customer (B2C). </a:t>
            </a:r>
          </a:p>
        </p:txBody>
      </p:sp>
      <p:sp>
        <p:nvSpPr>
          <p:cNvPr id="3" name="Rectangle 2">
            <a:extLst>
              <a:ext uri="{FF2B5EF4-FFF2-40B4-BE49-F238E27FC236}">
                <a16:creationId xmlns:a16="http://schemas.microsoft.com/office/drawing/2014/main" id="{F5A7EA3F-46DB-4C03-BCFE-1EC830396E2D}"/>
              </a:ext>
            </a:extLst>
          </p:cNvPr>
          <p:cNvSpPr/>
          <p:nvPr/>
        </p:nvSpPr>
        <p:spPr>
          <a:xfrm>
            <a:off x="2890998" y="487289"/>
            <a:ext cx="1590500" cy="707886"/>
          </a:xfrm>
          <a:prstGeom prst="rect">
            <a:avLst/>
          </a:prstGeom>
        </p:spPr>
        <p:txBody>
          <a:bodyPr wrap="none">
            <a:spAutoFit/>
          </a:bodyPr>
          <a:lstStyle/>
          <a:p>
            <a:r>
              <a:rPr lang="en-NZ" sz="4000" dirty="0">
                <a:solidFill>
                  <a:schemeClr val="bg1"/>
                </a:solidFill>
                <a:latin typeface="Calibri" panose="020F0502020204030204" pitchFamily="34" charset="0"/>
                <a:cs typeface="Calibri" panose="020F0502020204030204" pitchFamily="34" charset="0"/>
              </a:rPr>
              <a:t>Pricing</a:t>
            </a:r>
          </a:p>
        </p:txBody>
      </p:sp>
    </p:spTree>
    <p:extLst>
      <p:ext uri="{BB962C8B-B14F-4D97-AF65-F5344CB8AC3E}">
        <p14:creationId xmlns:p14="http://schemas.microsoft.com/office/powerpoint/2010/main" val="16298356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Features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653211"/>
            <a:ext cx="1043234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pPr>
            <a:r>
              <a:rPr lang="en-NZ" sz="2000" dirty="0">
                <a:solidFill>
                  <a:schemeClr val="accent1">
                    <a:lumMod val="60000"/>
                    <a:lumOff val="40000"/>
                  </a:schemeClr>
                </a:solidFill>
                <a:latin typeface="Calibri" panose="020F0502020204030204" pitchFamily="34" charset="0"/>
                <a:cs typeface="Calibri" panose="020F0502020204030204" pitchFamily="34" charset="0"/>
              </a:rPr>
              <a:t>Application management – AD proxy, MyApps (Access panel), SaaS </a:t>
            </a:r>
          </a:p>
          <a:p>
            <a:pPr defTabSz="914400" eaLnBrk="0" fontAlgn="base" hangingPunct="0">
              <a:spcBef>
                <a:spcPct val="0"/>
              </a:spcBef>
              <a:spcAft>
                <a:spcPct val="0"/>
              </a:spcAft>
              <a:buClr>
                <a:srgbClr val="FFFF00"/>
              </a:buClr>
              <a:buSzTx/>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Authentication - </a:t>
            </a:r>
            <a:r>
              <a:rPr lang="en-US" sz="2000" dirty="0">
                <a:solidFill>
                  <a:schemeClr val="accent1">
                    <a:lumMod val="60000"/>
                    <a:lumOff val="40000"/>
                  </a:schemeClr>
                </a:solidFill>
                <a:latin typeface="Calibri" panose="020F0502020204030204" pitchFamily="34" charset="0"/>
                <a:cs typeface="Calibri" panose="020F0502020204030204" pitchFamily="34" charset="0"/>
              </a:rPr>
              <a:t>self-service password reset, Multi-Factor Authentication, custom banned password list, smart lockout</a:t>
            </a:r>
          </a:p>
          <a:p>
            <a:pPr lvl="0" defTabSz="914400" eaLnBrk="0" fontAlgn="base" hangingPunct="0">
              <a:spcBef>
                <a:spcPct val="0"/>
              </a:spcBef>
              <a:spcAft>
                <a:spcPct val="0"/>
              </a:spcAft>
              <a:buClr>
                <a:srgbClr val="FFFF00"/>
              </a:buClr>
              <a:buSzTx/>
              <a:buFont typeface="Webdings" panose="05030102010509060703" pitchFamily="18" charset="2"/>
              <a:buChar char=""/>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B2B – guest users, invite, federation, Google</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lang="en-US" altLang="en-US" sz="2000" dirty="0">
                <a:solidFill>
                  <a:schemeClr val="accent1">
                    <a:lumMod val="60000"/>
                    <a:lumOff val="40000"/>
                  </a:schemeClr>
                </a:solidFill>
                <a:latin typeface="Calibri" panose="020F0502020204030204" pitchFamily="34" charset="0"/>
                <a:cs typeface="Calibri" panose="020F0502020204030204" pitchFamily="34" charset="0"/>
              </a:rPr>
              <a:t>B2C – customer self-service</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Conditional access – access rules</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lang="en-US" altLang="en-US" sz="2000" dirty="0">
                <a:solidFill>
                  <a:schemeClr val="accent1">
                    <a:lumMod val="60000"/>
                    <a:lumOff val="40000"/>
                  </a:schemeClr>
                </a:solidFill>
                <a:latin typeface="Calibri" panose="020F0502020204030204" pitchFamily="34" charset="0"/>
                <a:cs typeface="Calibri" panose="020F0502020204030204" pitchFamily="34" charset="0"/>
              </a:rPr>
              <a:t>Identity platform – set of libraries for dev.</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Device Management – Intune – mobile</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Entitlement management</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016496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Features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422651"/>
            <a:ext cx="10432346"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Domain services – DC aaS</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Enterprise users – SAML</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Hybrid identity – AAD Connect, Connect Health</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Identity protection – ML to detect potential vulnerabilities </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Privileged identity management (PIM) – manage admins.</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Reports and monitoring</a:t>
            </a: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34821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Risk detections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571922"/>
            <a:ext cx="10432346" cy="407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Users with leaked credentials</a:t>
            </a:r>
          </a:p>
          <a:p>
            <a:pPr lvl="1">
              <a:buClr>
                <a:srgbClr val="FFFF00"/>
              </a:buClr>
            </a:pPr>
            <a:r>
              <a:rPr lang="en-US" sz="1800" dirty="0">
                <a:solidFill>
                  <a:schemeClr val="accent1">
                    <a:lumMod val="60000"/>
                    <a:lumOff val="40000"/>
                  </a:schemeClr>
                </a:solidFill>
                <a:latin typeface="Calibri" panose="020F0502020204030204" pitchFamily="34" charset="0"/>
                <a:cs typeface="Calibri" panose="020F0502020204030204" pitchFamily="34" charset="0"/>
              </a:rPr>
              <a:t>https://haveibeenpwned.com/</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anonymous IP addresses</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Impossible travel to atypical locations</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infected devices</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IP addresses with suspicious activity</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unfamiliar locations</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1543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fontScale="90000"/>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Microsoft Identity Platform (not the Product!)</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76469C2-C943-4C97-B50F-C33B7D4C41F4}"/>
              </a:ext>
            </a:extLst>
          </p:cNvPr>
          <p:cNvPicPr>
            <a:picLocks noChangeAspect="1"/>
          </p:cNvPicPr>
          <p:nvPr/>
        </p:nvPicPr>
        <p:blipFill>
          <a:blip r:embed="rId2"/>
          <a:stretch>
            <a:fillRect/>
          </a:stretch>
        </p:blipFill>
        <p:spPr>
          <a:xfrm>
            <a:off x="1259841" y="1580990"/>
            <a:ext cx="8996444" cy="4697890"/>
          </a:xfrm>
          <a:prstGeom prst="rect">
            <a:avLst/>
          </a:prstGeom>
        </p:spPr>
      </p:pic>
    </p:spTree>
    <p:extLst>
      <p:ext uri="{BB962C8B-B14F-4D97-AF65-F5344CB8AC3E}">
        <p14:creationId xmlns:p14="http://schemas.microsoft.com/office/powerpoint/2010/main" val="674981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B411391C-0272-4219-8BAA-85C5F0A64DA9}"/>
              </a:ext>
            </a:extLst>
          </p:cNvPr>
          <p:cNvSpPr>
            <a:spLocks noGrp="1"/>
          </p:cNvSpPr>
          <p:nvPr>
            <p:ph type="title"/>
          </p:nvPr>
        </p:nvSpPr>
        <p:spPr/>
        <p:txBody>
          <a:bodyPr/>
          <a:lstStyle/>
          <a:p>
            <a:r>
              <a:rPr lang="en-US" dirty="0"/>
              <a:t>Microsoft Authentication Libraries (MSAL)</a:t>
            </a:r>
          </a:p>
        </p:txBody>
      </p:sp>
      <p:sp>
        <p:nvSpPr>
          <p:cNvPr id="45" name="Text Placeholder 44">
            <a:extLst>
              <a:ext uri="{FF2B5EF4-FFF2-40B4-BE49-F238E27FC236}">
                <a16:creationId xmlns:a16="http://schemas.microsoft.com/office/drawing/2014/main" id="{04A1532C-7117-485B-AF56-5C87FBC4D9F9}"/>
              </a:ext>
            </a:extLst>
          </p:cNvPr>
          <p:cNvSpPr>
            <a:spLocks noGrp="1"/>
          </p:cNvSpPr>
          <p:nvPr>
            <p:ph type="body" sz="quarter" idx="10"/>
          </p:nvPr>
        </p:nvSpPr>
        <p:spPr>
          <a:xfrm>
            <a:off x="588263" y="1400885"/>
            <a:ext cx="10967044" cy="430887"/>
          </a:xfrm>
        </p:spPr>
        <p:txBody>
          <a:bodyPr/>
          <a:lstStyle/>
          <a:p>
            <a:r>
              <a:rPr lang="en-US" dirty="0"/>
              <a:t>Generally Available:</a:t>
            </a:r>
          </a:p>
        </p:txBody>
      </p:sp>
      <p:sp>
        <p:nvSpPr>
          <p:cNvPr id="91" name="Text Placeholder 44">
            <a:extLst>
              <a:ext uri="{FF2B5EF4-FFF2-40B4-BE49-F238E27FC236}">
                <a16:creationId xmlns:a16="http://schemas.microsoft.com/office/drawing/2014/main" id="{0E742B34-DCCF-49E9-8A6C-75A9DC4AD46F}"/>
              </a:ext>
            </a:extLst>
          </p:cNvPr>
          <p:cNvSpPr txBox="1">
            <a:spLocks/>
          </p:cNvSpPr>
          <p:nvPr/>
        </p:nvSpPr>
        <p:spPr>
          <a:xfrm>
            <a:off x="612478" y="3824112"/>
            <a:ext cx="1096704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Production Supported Public Preview:</a:t>
            </a:r>
          </a:p>
        </p:txBody>
      </p:sp>
      <p:grpSp>
        <p:nvGrpSpPr>
          <p:cNvPr id="33" name="Group 32">
            <a:extLst>
              <a:ext uri="{FF2B5EF4-FFF2-40B4-BE49-F238E27FC236}">
                <a16:creationId xmlns:a16="http://schemas.microsoft.com/office/drawing/2014/main" id="{0E825115-CF62-4617-AF5D-C8E981A428B1}"/>
              </a:ext>
            </a:extLst>
          </p:cNvPr>
          <p:cNvGrpSpPr/>
          <p:nvPr/>
        </p:nvGrpSpPr>
        <p:grpSpPr>
          <a:xfrm>
            <a:off x="5422535" y="2059062"/>
            <a:ext cx="2061777" cy="1526676"/>
            <a:chOff x="5021233" y="3339739"/>
            <a:chExt cx="2061777" cy="1526676"/>
          </a:xfrm>
        </p:grpSpPr>
        <p:sp>
          <p:nvSpPr>
            <p:cNvPr id="34" name="Rectangle 33">
              <a:extLst>
                <a:ext uri="{FF2B5EF4-FFF2-40B4-BE49-F238E27FC236}">
                  <a16:creationId xmlns:a16="http://schemas.microsoft.com/office/drawing/2014/main" id="{5B71D0B9-4CB1-49B7-B169-29F85C85E683}"/>
                </a:ext>
              </a:extLst>
            </p:cNvPr>
            <p:cNvSpPr/>
            <p:nvPr/>
          </p:nvSpPr>
          <p:spPr bwMode="auto">
            <a:xfrm>
              <a:off x="5021233"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1" name="Picture 40">
              <a:extLst>
                <a:ext uri="{FF2B5EF4-FFF2-40B4-BE49-F238E27FC236}">
                  <a16:creationId xmlns:a16="http://schemas.microsoft.com/office/drawing/2014/main" id="{8331C0F5-4340-40EB-AB3F-E9138450AB1E}"/>
                </a:ext>
              </a:extLst>
            </p:cNvPr>
            <p:cNvPicPr>
              <a:picLocks noChangeAspect="1"/>
            </p:cNvPicPr>
            <p:nvPr/>
          </p:nvPicPr>
          <p:blipFill>
            <a:blip r:embed="rId3">
              <a:biLevel thresh="75000"/>
            </a:blip>
            <a:stretch>
              <a:fillRect/>
            </a:stretch>
          </p:blipFill>
          <p:spPr>
            <a:xfrm>
              <a:off x="5762651" y="3546578"/>
              <a:ext cx="578941" cy="578941"/>
            </a:xfrm>
            <a:prstGeom prst="rect">
              <a:avLst/>
            </a:prstGeom>
          </p:spPr>
        </p:pic>
        <p:sp>
          <p:nvSpPr>
            <p:cNvPr id="42" name="TextBox 41">
              <a:extLst>
                <a:ext uri="{FF2B5EF4-FFF2-40B4-BE49-F238E27FC236}">
                  <a16:creationId xmlns:a16="http://schemas.microsoft.com/office/drawing/2014/main" id="{C7E9C0FF-98D4-40F0-88CD-7D515ECCB4C2}"/>
                </a:ext>
              </a:extLst>
            </p:cNvPr>
            <p:cNvSpPr txBox="1"/>
            <p:nvPr/>
          </p:nvSpPr>
          <p:spPr>
            <a:xfrm>
              <a:off x="5021233"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Android</a:t>
              </a:r>
            </a:p>
          </p:txBody>
        </p:sp>
        <p:sp>
          <p:nvSpPr>
            <p:cNvPr id="47" name="TextBox 46">
              <a:extLst>
                <a:ext uri="{FF2B5EF4-FFF2-40B4-BE49-F238E27FC236}">
                  <a16:creationId xmlns:a16="http://schemas.microsoft.com/office/drawing/2014/main" id="{25187873-4528-4571-8213-D41379222975}"/>
                </a:ext>
              </a:extLst>
            </p:cNvPr>
            <p:cNvSpPr txBox="1"/>
            <p:nvPr/>
          </p:nvSpPr>
          <p:spPr>
            <a:xfrm rot="18697095">
              <a:off x="5043353" y="3393269"/>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48" name="Group 47">
            <a:extLst>
              <a:ext uri="{FF2B5EF4-FFF2-40B4-BE49-F238E27FC236}">
                <a16:creationId xmlns:a16="http://schemas.microsoft.com/office/drawing/2014/main" id="{A9006346-0AB6-46EF-8EBB-90B2911B078E}"/>
              </a:ext>
            </a:extLst>
          </p:cNvPr>
          <p:cNvGrpSpPr/>
          <p:nvPr/>
        </p:nvGrpSpPr>
        <p:grpSpPr>
          <a:xfrm>
            <a:off x="7826730" y="2038256"/>
            <a:ext cx="2061777" cy="1545238"/>
            <a:chOff x="7382989" y="3321177"/>
            <a:chExt cx="2061777" cy="1545238"/>
          </a:xfrm>
        </p:grpSpPr>
        <p:sp>
          <p:nvSpPr>
            <p:cNvPr id="49" name="Rectangle 48">
              <a:extLst>
                <a:ext uri="{FF2B5EF4-FFF2-40B4-BE49-F238E27FC236}">
                  <a16:creationId xmlns:a16="http://schemas.microsoft.com/office/drawing/2014/main" id="{7A28B91E-C1D2-48D3-9D9D-48FEFFFA3E40}"/>
                </a:ext>
              </a:extLst>
            </p:cNvPr>
            <p:cNvSpPr/>
            <p:nvPr/>
          </p:nvSpPr>
          <p:spPr bwMode="auto">
            <a:xfrm>
              <a:off x="7382989"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50" name="Picture 49">
              <a:extLst>
                <a:ext uri="{FF2B5EF4-FFF2-40B4-BE49-F238E27FC236}">
                  <a16:creationId xmlns:a16="http://schemas.microsoft.com/office/drawing/2014/main" id="{9D84E005-6737-43F4-B2C6-4BEA7D183DAD}"/>
                </a:ext>
              </a:extLst>
            </p:cNvPr>
            <p:cNvPicPr>
              <a:picLocks noChangeAspect="1"/>
            </p:cNvPicPr>
            <p:nvPr/>
          </p:nvPicPr>
          <p:blipFill>
            <a:blip r:embed="rId4">
              <a:biLevel thresh="75000"/>
            </a:blip>
            <a:stretch>
              <a:fillRect/>
            </a:stretch>
          </p:blipFill>
          <p:spPr>
            <a:xfrm>
              <a:off x="8124407" y="3546578"/>
              <a:ext cx="578941" cy="578941"/>
            </a:xfrm>
            <a:prstGeom prst="rect">
              <a:avLst/>
            </a:prstGeom>
          </p:spPr>
        </p:pic>
        <p:sp>
          <p:nvSpPr>
            <p:cNvPr id="51" name="TextBox 50">
              <a:extLst>
                <a:ext uri="{FF2B5EF4-FFF2-40B4-BE49-F238E27FC236}">
                  <a16:creationId xmlns:a16="http://schemas.microsoft.com/office/drawing/2014/main" id="{1CAA73C6-2366-4DAF-9666-3C102D25C0B3}"/>
                </a:ext>
              </a:extLst>
            </p:cNvPr>
            <p:cNvSpPr txBox="1"/>
            <p:nvPr/>
          </p:nvSpPr>
          <p:spPr>
            <a:xfrm>
              <a:off x="7382989"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iOS/macOS</a:t>
              </a:r>
            </a:p>
          </p:txBody>
        </p:sp>
        <p:sp>
          <p:nvSpPr>
            <p:cNvPr id="54" name="TextBox 53">
              <a:extLst>
                <a:ext uri="{FF2B5EF4-FFF2-40B4-BE49-F238E27FC236}">
                  <a16:creationId xmlns:a16="http://schemas.microsoft.com/office/drawing/2014/main" id="{1D97C9A3-145C-4CBE-B46C-0A059AD68EC6}"/>
                </a:ext>
              </a:extLst>
            </p:cNvPr>
            <p:cNvSpPr txBox="1"/>
            <p:nvPr/>
          </p:nvSpPr>
          <p:spPr>
            <a:xfrm rot="18697095">
              <a:off x="7387681" y="3372068"/>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sp>
        <p:nvSpPr>
          <p:cNvPr id="55" name="TextBox 54">
            <a:extLst>
              <a:ext uri="{FF2B5EF4-FFF2-40B4-BE49-F238E27FC236}">
                <a16:creationId xmlns:a16="http://schemas.microsoft.com/office/drawing/2014/main" id="{FF147319-E703-4E57-A0D6-E1E8D4A5CB36}"/>
              </a:ext>
            </a:extLst>
          </p:cNvPr>
          <p:cNvSpPr txBox="1"/>
          <p:nvPr/>
        </p:nvSpPr>
        <p:spPr>
          <a:xfrm>
            <a:off x="3370007" y="3249485"/>
            <a:ext cx="6740012" cy="36394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E2F7BF0A-EEA8-4D13-A76F-3699DF2DE318}"/>
              </a:ext>
            </a:extLst>
          </p:cNvPr>
          <p:cNvGrpSpPr/>
          <p:nvPr/>
        </p:nvGrpSpPr>
        <p:grpSpPr>
          <a:xfrm>
            <a:off x="588263" y="4453040"/>
            <a:ext cx="2061485" cy="1728167"/>
            <a:chOff x="3059581" y="3091945"/>
            <a:chExt cx="2102822" cy="1762820"/>
          </a:xfrm>
        </p:grpSpPr>
        <p:sp>
          <p:nvSpPr>
            <p:cNvPr id="74" name="Rectangle 73">
              <a:extLst>
                <a:ext uri="{FF2B5EF4-FFF2-40B4-BE49-F238E27FC236}">
                  <a16:creationId xmlns:a16="http://schemas.microsoft.com/office/drawing/2014/main" id="{F955ACFC-04C6-4F8B-834F-110712B348F6}"/>
                </a:ext>
              </a:extLst>
            </p:cNvPr>
            <p:cNvSpPr/>
            <p:nvPr/>
          </p:nvSpPr>
          <p:spPr bwMode="auto">
            <a:xfrm>
              <a:off x="3059581"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5" name="TextBox 74">
              <a:extLst>
                <a:ext uri="{FF2B5EF4-FFF2-40B4-BE49-F238E27FC236}">
                  <a16:creationId xmlns:a16="http://schemas.microsoft.com/office/drawing/2014/main" id="{FDDF33F5-88BB-459D-BB29-1FBAF8B998C7}"/>
                </a:ext>
              </a:extLst>
            </p:cNvPr>
            <p:cNvSpPr txBox="1"/>
            <p:nvPr/>
          </p:nvSpPr>
          <p:spPr>
            <a:xfrm>
              <a:off x="3059581" y="4220326"/>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Light"/>
                  <a:ea typeface="+mn-ea"/>
                  <a:cs typeface="+mn-cs"/>
                </a:rPr>
                <a:t>Java</a:t>
              </a:r>
            </a:p>
          </p:txBody>
        </p:sp>
        <p:grpSp>
          <p:nvGrpSpPr>
            <p:cNvPr id="76" name="Group 75">
              <a:extLst>
                <a:ext uri="{FF2B5EF4-FFF2-40B4-BE49-F238E27FC236}">
                  <a16:creationId xmlns:a16="http://schemas.microsoft.com/office/drawing/2014/main" id="{949A2032-55BD-4FAA-8AC2-C0DCC2041CB2}"/>
                </a:ext>
              </a:extLst>
            </p:cNvPr>
            <p:cNvGrpSpPr/>
            <p:nvPr/>
          </p:nvGrpSpPr>
          <p:grpSpPr>
            <a:xfrm>
              <a:off x="3059582" y="3091945"/>
              <a:ext cx="657816" cy="897261"/>
              <a:chOff x="2665259" y="1405406"/>
              <a:chExt cx="657909" cy="897389"/>
            </a:xfrm>
          </p:grpSpPr>
          <p:sp>
            <p:nvSpPr>
              <p:cNvPr id="77" name="Diagonal Stripe 76">
                <a:extLst>
                  <a:ext uri="{FF2B5EF4-FFF2-40B4-BE49-F238E27FC236}">
                    <a16:creationId xmlns:a16="http://schemas.microsoft.com/office/drawing/2014/main" id="{F69FD436-802B-4095-8E22-437A4955E3F3}"/>
                  </a:ext>
                </a:extLst>
              </p:cNvPr>
              <p:cNvSpPr/>
              <p:nvPr/>
            </p:nvSpPr>
            <p:spPr bwMode="auto">
              <a:xfrm>
                <a:off x="2665259" y="1589973"/>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a:extLst>
                  <a:ext uri="{FF2B5EF4-FFF2-40B4-BE49-F238E27FC236}">
                    <a16:creationId xmlns:a16="http://schemas.microsoft.com/office/drawing/2014/main" id="{894C324A-6B9C-4FE5-9694-5F3DF204990E}"/>
                  </a:ext>
                </a:extLst>
              </p:cNvPr>
              <p:cNvSpPr txBox="1"/>
              <p:nvPr/>
            </p:nvSpPr>
            <p:spPr>
              <a:xfrm rot="18697095">
                <a:off x="2494665" y="162678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PREVIEW</a:t>
                </a:r>
              </a:p>
            </p:txBody>
          </p:sp>
        </p:grpSp>
      </p:grpSp>
      <p:grpSp>
        <p:nvGrpSpPr>
          <p:cNvPr id="62" name="Group 61">
            <a:extLst>
              <a:ext uri="{FF2B5EF4-FFF2-40B4-BE49-F238E27FC236}">
                <a16:creationId xmlns:a16="http://schemas.microsoft.com/office/drawing/2014/main" id="{E185080B-B3FF-4651-9D82-55566CD8F09F}"/>
              </a:ext>
            </a:extLst>
          </p:cNvPr>
          <p:cNvGrpSpPr/>
          <p:nvPr/>
        </p:nvGrpSpPr>
        <p:grpSpPr>
          <a:xfrm>
            <a:off x="3004352" y="4485516"/>
            <a:ext cx="2063703" cy="1695691"/>
            <a:chOff x="7197690" y="3760985"/>
            <a:chExt cx="2063703" cy="1695691"/>
          </a:xfrm>
        </p:grpSpPr>
        <p:grpSp>
          <p:nvGrpSpPr>
            <p:cNvPr id="67" name="Group 66">
              <a:extLst>
                <a:ext uri="{FF2B5EF4-FFF2-40B4-BE49-F238E27FC236}">
                  <a16:creationId xmlns:a16="http://schemas.microsoft.com/office/drawing/2014/main" id="{8FCFAA7C-B077-450C-92B5-3675FFBD01FC}"/>
                </a:ext>
              </a:extLst>
            </p:cNvPr>
            <p:cNvGrpSpPr/>
            <p:nvPr/>
          </p:nvGrpSpPr>
          <p:grpSpPr>
            <a:xfrm>
              <a:off x="7197690" y="3760985"/>
              <a:ext cx="2063703" cy="1695691"/>
              <a:chOff x="7953472" y="2923976"/>
              <a:chExt cx="2105085" cy="1729693"/>
            </a:xfrm>
          </p:grpSpPr>
          <p:sp>
            <p:nvSpPr>
              <p:cNvPr id="69" name="Rectangle 68">
                <a:extLst>
                  <a:ext uri="{FF2B5EF4-FFF2-40B4-BE49-F238E27FC236}">
                    <a16:creationId xmlns:a16="http://schemas.microsoft.com/office/drawing/2014/main" id="{BD328CD2-278D-44DC-B97D-C016E5D9D713}"/>
                  </a:ext>
                </a:extLst>
              </p:cNvPr>
              <p:cNvSpPr/>
              <p:nvPr/>
            </p:nvSpPr>
            <p:spPr bwMode="auto">
              <a:xfrm>
                <a:off x="7955735" y="3094515"/>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0" name="TextBox 69">
                <a:extLst>
                  <a:ext uri="{FF2B5EF4-FFF2-40B4-BE49-F238E27FC236}">
                    <a16:creationId xmlns:a16="http://schemas.microsoft.com/office/drawing/2014/main" id="{04D31B01-239B-4209-B6DB-4AA565EEF69C}"/>
                  </a:ext>
                </a:extLst>
              </p:cNvPr>
              <p:cNvSpPr txBox="1"/>
              <p:nvPr/>
            </p:nvSpPr>
            <p:spPr>
              <a:xfrm>
                <a:off x="7953472" y="4019230"/>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Python</a:t>
                </a:r>
              </a:p>
            </p:txBody>
          </p:sp>
          <p:grpSp>
            <p:nvGrpSpPr>
              <p:cNvPr id="71" name="Group 70">
                <a:extLst>
                  <a:ext uri="{FF2B5EF4-FFF2-40B4-BE49-F238E27FC236}">
                    <a16:creationId xmlns:a16="http://schemas.microsoft.com/office/drawing/2014/main" id="{9763BF97-2811-4488-B6FB-5B2F7C816448}"/>
                  </a:ext>
                </a:extLst>
              </p:cNvPr>
              <p:cNvGrpSpPr/>
              <p:nvPr/>
            </p:nvGrpSpPr>
            <p:grpSpPr>
              <a:xfrm>
                <a:off x="7955736" y="2923976"/>
                <a:ext cx="657816" cy="883258"/>
                <a:chOff x="272695" y="3239056"/>
                <a:chExt cx="657909" cy="883383"/>
              </a:xfrm>
            </p:grpSpPr>
            <p:sp>
              <p:nvSpPr>
                <p:cNvPr id="72" name="Diagonal Stripe 71">
                  <a:extLst>
                    <a:ext uri="{FF2B5EF4-FFF2-40B4-BE49-F238E27FC236}">
                      <a16:creationId xmlns:a16="http://schemas.microsoft.com/office/drawing/2014/main" id="{D6A30B11-F29A-47DE-A67B-5A1DB2F8B0B1}"/>
                    </a:ext>
                  </a:extLst>
                </p:cNvPr>
                <p:cNvSpPr/>
                <p:nvPr/>
              </p:nvSpPr>
              <p:spPr bwMode="auto">
                <a:xfrm>
                  <a:off x="272695" y="3409617"/>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TextBox 72">
                  <a:extLst>
                    <a:ext uri="{FF2B5EF4-FFF2-40B4-BE49-F238E27FC236}">
                      <a16:creationId xmlns:a16="http://schemas.microsoft.com/office/drawing/2014/main" id="{25A5CA84-9D40-42C2-9FC4-15F4917D0ED4}"/>
                    </a:ext>
                  </a:extLst>
                </p:cNvPr>
                <p:cNvSpPr txBox="1"/>
                <p:nvPr/>
              </p:nvSpPr>
              <p:spPr>
                <a:xfrm rot="18697095">
                  <a:off x="98326" y="346043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PREVIEW</a:t>
                  </a:r>
                </a:p>
              </p:txBody>
            </p:sp>
          </p:grpSp>
        </p:grpSp>
        <p:pic>
          <p:nvPicPr>
            <p:cNvPr id="68" name="Picture 67">
              <a:extLst>
                <a:ext uri="{FF2B5EF4-FFF2-40B4-BE49-F238E27FC236}">
                  <a16:creationId xmlns:a16="http://schemas.microsoft.com/office/drawing/2014/main" id="{0BF7FB01-29A5-4593-93E7-CD6117603F42}"/>
                </a:ext>
              </a:extLst>
            </p:cNvPr>
            <p:cNvPicPr>
              <a:picLocks noChangeAspect="1"/>
            </p:cNvPicPr>
            <p:nvPr/>
          </p:nvPicPr>
          <p:blipFill>
            <a:blip r:embed="rId5">
              <a:biLevel thresh="75000"/>
            </a:blip>
            <a:stretch>
              <a:fillRect/>
            </a:stretch>
          </p:blipFill>
          <p:spPr>
            <a:xfrm>
              <a:off x="7938961" y="4173702"/>
              <a:ext cx="578941" cy="578941"/>
            </a:xfrm>
            <a:prstGeom prst="rect">
              <a:avLst/>
            </a:prstGeom>
          </p:spPr>
        </p:pic>
      </p:grpSp>
      <p:pic>
        <p:nvPicPr>
          <p:cNvPr id="66" name="Picture 6" descr="Image result for java logo">
            <a:extLst>
              <a:ext uri="{FF2B5EF4-FFF2-40B4-BE49-F238E27FC236}">
                <a16:creationId xmlns:a16="http://schemas.microsoft.com/office/drawing/2014/main" id="{6A6DFE4E-B0E5-4F4D-9089-0F4F9D1712C9}"/>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412723" y="4852329"/>
            <a:ext cx="460335" cy="621967"/>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Group 109">
            <a:extLst>
              <a:ext uri="{FF2B5EF4-FFF2-40B4-BE49-F238E27FC236}">
                <a16:creationId xmlns:a16="http://schemas.microsoft.com/office/drawing/2014/main" id="{C45FD4BC-7B02-431E-9FED-CAF867577392}"/>
              </a:ext>
            </a:extLst>
          </p:cNvPr>
          <p:cNvGrpSpPr/>
          <p:nvPr/>
        </p:nvGrpSpPr>
        <p:grpSpPr>
          <a:xfrm>
            <a:off x="7831241" y="2056984"/>
            <a:ext cx="644885" cy="712094"/>
            <a:chOff x="2665259" y="1576319"/>
            <a:chExt cx="657909" cy="726476"/>
          </a:xfrm>
        </p:grpSpPr>
        <p:sp>
          <p:nvSpPr>
            <p:cNvPr id="111" name="Diagonal Stripe 110">
              <a:extLst>
                <a:ext uri="{FF2B5EF4-FFF2-40B4-BE49-F238E27FC236}">
                  <a16:creationId xmlns:a16="http://schemas.microsoft.com/office/drawing/2014/main" id="{E496735F-AB4E-47C6-93F3-7836FA8C7483}"/>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TextBox 111">
              <a:extLst>
                <a:ext uri="{FF2B5EF4-FFF2-40B4-BE49-F238E27FC236}">
                  <a16:creationId xmlns:a16="http://schemas.microsoft.com/office/drawing/2014/main" id="{B06E9E16-01AD-449A-B268-BFD706BF18D2}"/>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113" name="Group 112">
            <a:extLst>
              <a:ext uri="{FF2B5EF4-FFF2-40B4-BE49-F238E27FC236}">
                <a16:creationId xmlns:a16="http://schemas.microsoft.com/office/drawing/2014/main" id="{3E55B53B-21A6-4254-880D-B53717BFFE1E}"/>
              </a:ext>
            </a:extLst>
          </p:cNvPr>
          <p:cNvGrpSpPr/>
          <p:nvPr/>
        </p:nvGrpSpPr>
        <p:grpSpPr>
          <a:xfrm>
            <a:off x="2996176" y="2053878"/>
            <a:ext cx="2061485" cy="1566243"/>
            <a:chOff x="5505108" y="3257116"/>
            <a:chExt cx="2102822" cy="1597649"/>
          </a:xfrm>
        </p:grpSpPr>
        <p:sp>
          <p:nvSpPr>
            <p:cNvPr id="114" name="Rectangle 113">
              <a:extLst>
                <a:ext uri="{FF2B5EF4-FFF2-40B4-BE49-F238E27FC236}">
                  <a16:creationId xmlns:a16="http://schemas.microsoft.com/office/drawing/2014/main" id="{BD02B7CE-5F1B-4ACD-B4DD-57751F1859E1}"/>
                </a:ext>
              </a:extLst>
            </p:cNvPr>
            <p:cNvSpPr/>
            <p:nvPr/>
          </p:nvSpPr>
          <p:spPr bwMode="auto">
            <a:xfrm>
              <a:off x="5505108"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15" name="TextBox 114">
              <a:extLst>
                <a:ext uri="{FF2B5EF4-FFF2-40B4-BE49-F238E27FC236}">
                  <a16:creationId xmlns:a16="http://schemas.microsoft.com/office/drawing/2014/main" id="{7BE4B0A7-011C-4B01-BF1A-5A951C878279}"/>
                </a:ext>
              </a:extLst>
            </p:cNvPr>
            <p:cNvSpPr txBox="1"/>
            <p:nvPr/>
          </p:nvSpPr>
          <p:spPr>
            <a:xfrm>
              <a:off x="5505108" y="4220325"/>
              <a:ext cx="2102822" cy="634440"/>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.NET</a:t>
              </a:r>
            </a:p>
          </p:txBody>
        </p:sp>
        <p:grpSp>
          <p:nvGrpSpPr>
            <p:cNvPr id="116" name="Group 115">
              <a:extLst>
                <a:ext uri="{FF2B5EF4-FFF2-40B4-BE49-F238E27FC236}">
                  <a16:creationId xmlns:a16="http://schemas.microsoft.com/office/drawing/2014/main" id="{05033B6E-2614-45D0-91CF-7E6852DE9EFC}"/>
                </a:ext>
              </a:extLst>
            </p:cNvPr>
            <p:cNvGrpSpPr/>
            <p:nvPr/>
          </p:nvGrpSpPr>
          <p:grpSpPr>
            <a:xfrm>
              <a:off x="5513448" y="3257116"/>
              <a:ext cx="657816" cy="735988"/>
              <a:chOff x="261643" y="3398059"/>
              <a:chExt cx="657909" cy="736092"/>
            </a:xfrm>
          </p:grpSpPr>
          <p:sp>
            <p:nvSpPr>
              <p:cNvPr id="118" name="Diagonal Stripe 117">
                <a:extLst>
                  <a:ext uri="{FF2B5EF4-FFF2-40B4-BE49-F238E27FC236}">
                    <a16:creationId xmlns:a16="http://schemas.microsoft.com/office/drawing/2014/main" id="{3EEF5875-F418-4768-8604-53BE6885AF73}"/>
                  </a:ext>
                </a:extLst>
              </p:cNvPr>
              <p:cNvSpPr/>
              <p:nvPr/>
            </p:nvSpPr>
            <p:spPr bwMode="auto">
              <a:xfrm>
                <a:off x="261643" y="3413096"/>
                <a:ext cx="657909" cy="721055"/>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9" name="TextBox 118">
                <a:extLst>
                  <a:ext uri="{FF2B5EF4-FFF2-40B4-BE49-F238E27FC236}">
                    <a16:creationId xmlns:a16="http://schemas.microsoft.com/office/drawing/2014/main" id="{9CD4A6A3-1DC6-4E7A-9865-49F859720ADB}"/>
                  </a:ext>
                </a:extLst>
              </p:cNvPr>
              <p:cNvSpPr txBox="1"/>
              <p:nvPr/>
            </p:nvSpPr>
            <p:spPr>
              <a:xfrm rot="18697095">
                <a:off x="264475" y="344990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pic>
          <p:nvPicPr>
            <p:cNvPr id="117" name="Picture 12" descr="Image result for microsoft net logo">
              <a:extLst>
                <a:ext uri="{FF2B5EF4-FFF2-40B4-BE49-F238E27FC236}">
                  <a16:creationId xmlns:a16="http://schemas.microsoft.com/office/drawing/2014/main" id="{1AA0A1BD-ACB3-4405-BBA1-C9129292835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326911" y="3514725"/>
              <a:ext cx="607344" cy="5810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Group 119">
            <a:extLst>
              <a:ext uri="{FF2B5EF4-FFF2-40B4-BE49-F238E27FC236}">
                <a16:creationId xmlns:a16="http://schemas.microsoft.com/office/drawing/2014/main" id="{5E763EC9-9524-4C2D-AE92-BCC0C4751C32}"/>
              </a:ext>
            </a:extLst>
          </p:cNvPr>
          <p:cNvGrpSpPr/>
          <p:nvPr/>
        </p:nvGrpSpPr>
        <p:grpSpPr>
          <a:xfrm>
            <a:off x="5426331" y="2065832"/>
            <a:ext cx="644885" cy="712094"/>
            <a:chOff x="2665259" y="1576319"/>
            <a:chExt cx="657909" cy="726476"/>
          </a:xfrm>
        </p:grpSpPr>
        <p:sp>
          <p:nvSpPr>
            <p:cNvPr id="121" name="Diagonal Stripe 120">
              <a:extLst>
                <a:ext uri="{FF2B5EF4-FFF2-40B4-BE49-F238E27FC236}">
                  <a16:creationId xmlns:a16="http://schemas.microsoft.com/office/drawing/2014/main" id="{73A039B9-E237-4332-B7E3-B3DC34891F34}"/>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TextBox 121">
              <a:extLst>
                <a:ext uri="{FF2B5EF4-FFF2-40B4-BE49-F238E27FC236}">
                  <a16:creationId xmlns:a16="http://schemas.microsoft.com/office/drawing/2014/main" id="{9616D5E4-767C-4F6B-BB29-BCBB4818442D}"/>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129" name="Group 128">
            <a:extLst>
              <a:ext uri="{FF2B5EF4-FFF2-40B4-BE49-F238E27FC236}">
                <a16:creationId xmlns:a16="http://schemas.microsoft.com/office/drawing/2014/main" id="{948F416E-E189-4CBC-816F-1F2235EFCAC2}"/>
              </a:ext>
            </a:extLst>
          </p:cNvPr>
          <p:cNvGrpSpPr/>
          <p:nvPr/>
        </p:nvGrpSpPr>
        <p:grpSpPr>
          <a:xfrm>
            <a:off x="594574" y="2050245"/>
            <a:ext cx="2061485" cy="1555394"/>
            <a:chOff x="1723996" y="1799109"/>
            <a:chExt cx="2061485" cy="1555394"/>
          </a:xfrm>
        </p:grpSpPr>
        <p:sp>
          <p:nvSpPr>
            <p:cNvPr id="130" name="Rectangle 129">
              <a:extLst>
                <a:ext uri="{FF2B5EF4-FFF2-40B4-BE49-F238E27FC236}">
                  <a16:creationId xmlns:a16="http://schemas.microsoft.com/office/drawing/2014/main" id="{52968123-624B-470E-98ED-BAF7D7398449}"/>
                </a:ext>
              </a:extLst>
            </p:cNvPr>
            <p:cNvSpPr/>
            <p:nvPr/>
          </p:nvSpPr>
          <p:spPr bwMode="auto">
            <a:xfrm>
              <a:off x="1723996" y="1803001"/>
              <a:ext cx="2061485" cy="152645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31" name="TextBox 130">
              <a:extLst>
                <a:ext uri="{FF2B5EF4-FFF2-40B4-BE49-F238E27FC236}">
                  <a16:creationId xmlns:a16="http://schemas.microsoft.com/office/drawing/2014/main" id="{3D3A8D53-6E86-4F3B-AB2A-8B981D564C38}"/>
                </a:ext>
              </a:extLst>
            </p:cNvPr>
            <p:cNvSpPr txBox="1"/>
            <p:nvPr/>
          </p:nvSpPr>
          <p:spPr>
            <a:xfrm>
              <a:off x="1723996" y="2732535"/>
              <a:ext cx="2061485" cy="621968"/>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Light"/>
                  <a:ea typeface="+mn-ea"/>
                  <a:cs typeface="+mn-cs"/>
                </a:rPr>
                <a:t>JavaScript</a:t>
              </a:r>
            </a:p>
          </p:txBody>
        </p:sp>
        <p:pic>
          <p:nvPicPr>
            <p:cNvPr id="132" name="Picture 10" descr="Image result for javascript logo">
              <a:extLst>
                <a:ext uri="{FF2B5EF4-FFF2-40B4-BE49-F238E27FC236}">
                  <a16:creationId xmlns:a16="http://schemas.microsoft.com/office/drawing/2014/main" id="{8B911BF0-4235-49D7-8A48-1BBA0DA8CF4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480197" y="2050143"/>
              <a:ext cx="491872" cy="554743"/>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 132">
              <a:extLst>
                <a:ext uri="{FF2B5EF4-FFF2-40B4-BE49-F238E27FC236}">
                  <a16:creationId xmlns:a16="http://schemas.microsoft.com/office/drawing/2014/main" id="{C0CD64C1-0544-47D2-859C-A43A8F36D09D}"/>
                </a:ext>
              </a:extLst>
            </p:cNvPr>
            <p:cNvGrpSpPr/>
            <p:nvPr/>
          </p:nvGrpSpPr>
          <p:grpSpPr>
            <a:xfrm>
              <a:off x="1737714" y="1799109"/>
              <a:ext cx="644885" cy="712094"/>
              <a:chOff x="2665259" y="1576319"/>
              <a:chExt cx="657909" cy="726476"/>
            </a:xfrm>
          </p:grpSpPr>
          <p:sp>
            <p:nvSpPr>
              <p:cNvPr id="134" name="Diagonal Stripe 133">
                <a:extLst>
                  <a:ext uri="{FF2B5EF4-FFF2-40B4-BE49-F238E27FC236}">
                    <a16:creationId xmlns:a16="http://schemas.microsoft.com/office/drawing/2014/main" id="{1DECF407-2944-4FE3-B7B1-8C9D6019899F}"/>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TextBox 134">
                <a:extLst>
                  <a:ext uri="{FF2B5EF4-FFF2-40B4-BE49-F238E27FC236}">
                    <a16:creationId xmlns:a16="http://schemas.microsoft.com/office/drawing/2014/main" id="{7A6271A0-E133-41B4-9EB1-7776D2B5C436}"/>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spTree>
    <p:extLst>
      <p:ext uri="{BB962C8B-B14F-4D97-AF65-F5344CB8AC3E}">
        <p14:creationId xmlns:p14="http://schemas.microsoft.com/office/powerpoint/2010/main" val="273015326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extLst mod="1">
    <p:ext uri="{6950BFC3-D8DA-4A85-94F7-54DA5524770B}">
      <p188:commentRel xmlns:p188="http://schemas.microsoft.com/office/powerpoint/2018/8/main" xmlns:p14="http://schemas.microsoft.com/office/powerpoint/2010/main" xmlns:a14="http://schemas.microsoft.com/office/drawing/2010/main" xmlns:a16="http://schemas.microsoft.com/office/drawing/2014/main" xmlns="" r:id="rId11"/>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8B8483-4874-4E05-8555-3D4CA52AFC55}"/>
              </a:ext>
            </a:extLst>
          </p:cNvPr>
          <p:cNvSpPr/>
          <p:nvPr/>
        </p:nvSpPr>
        <p:spPr>
          <a:xfrm>
            <a:off x="579686" y="219832"/>
            <a:ext cx="4025461"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Conditional access</a:t>
            </a:r>
            <a:endParaRPr lang="en-NZ" sz="4000" dirty="0"/>
          </a:p>
        </p:txBody>
      </p:sp>
      <p:pic>
        <p:nvPicPr>
          <p:cNvPr id="3" name="Picture 2">
            <a:extLst>
              <a:ext uri="{FF2B5EF4-FFF2-40B4-BE49-F238E27FC236}">
                <a16:creationId xmlns:a16="http://schemas.microsoft.com/office/drawing/2014/main" id="{E5D9058C-2C93-4400-AA97-599CBC056FBE}"/>
              </a:ext>
            </a:extLst>
          </p:cNvPr>
          <p:cNvPicPr>
            <a:picLocks noChangeAspect="1"/>
          </p:cNvPicPr>
          <p:nvPr/>
        </p:nvPicPr>
        <p:blipFill>
          <a:blip r:embed="rId2"/>
          <a:stretch>
            <a:fillRect/>
          </a:stretch>
        </p:blipFill>
        <p:spPr>
          <a:xfrm>
            <a:off x="579686" y="1451035"/>
            <a:ext cx="11032628" cy="4479247"/>
          </a:xfrm>
          <a:prstGeom prst="rect">
            <a:avLst/>
          </a:prstGeom>
        </p:spPr>
      </p:pic>
    </p:spTree>
    <p:extLst>
      <p:ext uri="{BB962C8B-B14F-4D97-AF65-F5344CB8AC3E}">
        <p14:creationId xmlns:p14="http://schemas.microsoft.com/office/powerpoint/2010/main" val="27264164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776593"/>
            <a:ext cx="10432346"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User or group membership </a:t>
            </a: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IP Location information</a:t>
            </a: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Device </a:t>
            </a: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Application</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Real-time and calculated risk detection </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Microsoft Cloud App Security (MCAS) </a:t>
            </a: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1FA3D12-9EFB-45D5-BC8F-D1CF192D646A}"/>
              </a:ext>
            </a:extLst>
          </p:cNvPr>
          <p:cNvSpPr/>
          <p:nvPr/>
        </p:nvSpPr>
        <p:spPr>
          <a:xfrm>
            <a:off x="149838" y="823514"/>
            <a:ext cx="4025461"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Conditional access</a:t>
            </a:r>
            <a:endParaRPr lang="en-NZ" sz="4000" dirty="0"/>
          </a:p>
        </p:txBody>
      </p:sp>
    </p:spTree>
    <p:extLst>
      <p:ext uri="{BB962C8B-B14F-4D97-AF65-F5344CB8AC3E}">
        <p14:creationId xmlns:p14="http://schemas.microsoft.com/office/powerpoint/2010/main" val="14851011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References</a:t>
            </a:r>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F39088B4-7003-4D56-AD1B-17BEF553C283}"/>
              </a:ext>
            </a:extLst>
          </p:cNvPr>
          <p:cNvSpPr txBox="1">
            <a:spLocks/>
          </p:cNvSpPr>
          <p:nvPr/>
        </p:nvSpPr>
        <p:spPr>
          <a:xfrm>
            <a:off x="1155338" y="1245325"/>
            <a:ext cx="8382000" cy="4517911"/>
          </a:xfrm>
          <a:prstGeom prst="rect">
            <a:avLst/>
          </a:prstGeom>
          <a:effectLst/>
        </p:spPr>
        <p:txBody>
          <a:bodyPr vert="horz" lIns="91440" tIns="45720" rIns="91440" bIns="45720" rtlCol="0" anchor="ctr">
            <a:normAutofit fontScale="47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https://azure.microsoft.com/mediahandler/files/resourcefiles/cloud-identity-and-access-management/Cloud_Identity_and_Access_Management_infographic.pdf/</a:t>
            </a:r>
          </a:p>
          <a:p>
            <a:endParaRPr lang="en-US" sz="40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endParaRPr lang="en-US" sz="40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r>
              <a:rPr lang="en-US" sz="40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https://docs.microsoft.com/en-us/azure/active-directory/develop/</a:t>
            </a:r>
            <a:endParaRPr lang="en-US" sz="40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a:p>
            <a:r>
              <a:rPr lang="en-US" sz="4000" cap="none" dirty="0">
                <a:ln>
                  <a:noFill/>
                </a:ln>
                <a:solidFill>
                  <a:srgbClr val="00B05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https://docs.microsoft.com/en-us/azure/active-directory/develop/identity-platform-integration-checklist</a:t>
            </a:r>
            <a:endParaRPr lang="en-US" sz="40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a:p>
            <a:r>
              <a:rPr lang="en-US" sz="4000" cap="none" dirty="0">
                <a:ln>
                  <a:noFill/>
                </a:ln>
                <a:solidFill>
                  <a:srgbClr val="00B05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https://www.youtube.com/watch?v=y_fgJAatVhk&amp;feature=youtu.be</a:t>
            </a:r>
            <a:endParaRPr lang="en-US" sz="40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a:p>
            <a:r>
              <a:rPr lang="en-US" sz="4000" cap="none" dirty="0">
                <a:ln>
                  <a:noFill/>
                </a:ln>
                <a:solidFill>
                  <a:srgbClr val="00B050"/>
                </a:solidFill>
                <a:latin typeface="Calibri" panose="020F0502020204030204" pitchFamily="34" charset="0"/>
                <a:cs typeface="Calibri" panose="020F0502020204030204" pitchFamily="34" charset="0"/>
              </a:rPr>
              <a:t>https://medium.com/the-new-control-plane</a:t>
            </a:r>
          </a:p>
          <a:p>
            <a:endParaRPr lang="en-US" sz="4000" cap="none" dirty="0">
              <a:ln>
                <a:noFill/>
              </a:ln>
              <a:solidFill>
                <a:srgbClr val="00B050"/>
              </a:solidFill>
              <a:latin typeface="Calibri" panose="020F0502020204030204" pitchFamily="34" charset="0"/>
              <a:cs typeface="Calibri" panose="020F0502020204030204" pitchFamily="34" charset="0"/>
            </a:endParaRPr>
          </a:p>
          <a:p>
            <a:r>
              <a:rPr lang="en-US" sz="4000" cap="none" dirty="0">
                <a:ln>
                  <a:noFill/>
                </a:ln>
                <a:solidFill>
                  <a:srgbClr val="000000"/>
                </a:solidFill>
                <a:latin typeface="Segoe UI"/>
                <a:cs typeface="Segoe UI"/>
                <a:hlinkClick r:id="rId5"/>
              </a:rPr>
              <a:t>https://aka.ms/msidplatform</a:t>
            </a:r>
            <a:endParaRPr lang="en-US" sz="4000" cap="none" dirty="0">
              <a:ln>
                <a:noFill/>
              </a:ln>
              <a:solidFill>
                <a:srgbClr val="000000"/>
              </a:solidFill>
              <a:latin typeface="Segoe UI"/>
              <a:cs typeface="Segoe UI"/>
            </a:endParaRPr>
          </a:p>
          <a:p>
            <a:endParaRPr lang="en-US" sz="4000" cap="none" dirty="0">
              <a:ln>
                <a:noFill/>
              </a:ln>
              <a:solidFill>
                <a:srgbClr val="000000"/>
              </a:solidFill>
              <a:latin typeface="Segoe UI"/>
              <a:cs typeface="Segoe UI"/>
            </a:endParaRPr>
          </a:p>
          <a:p>
            <a:r>
              <a:rPr lang="en-US" sz="4000" cap="none" dirty="0">
                <a:ln>
                  <a:noFill/>
                </a:ln>
                <a:solidFill>
                  <a:srgbClr val="000000"/>
                </a:solidFill>
                <a:latin typeface="Segoe UI"/>
                <a:cs typeface="Segoe UI"/>
                <a:hlinkClick r:id="rId6"/>
              </a:rPr>
              <a:t>https://developer.microsoft.com/en-us/identity</a:t>
            </a:r>
            <a:endParaRPr lang="en-US" sz="4000" cap="none" dirty="0">
              <a:ln>
                <a:noFill/>
              </a:ln>
              <a:solidFill>
                <a:srgbClr val="000000"/>
              </a:solidFill>
              <a:latin typeface="Segoe UI"/>
              <a:cs typeface="Segoe UI"/>
            </a:endParaRPr>
          </a:p>
          <a:p>
            <a:endParaRPr lang="en-US" sz="4000" cap="none" dirty="0">
              <a:ln>
                <a:noFill/>
              </a:ln>
              <a:solidFill>
                <a:srgbClr val="000000"/>
              </a:solidFill>
              <a:latin typeface="Segoe UI"/>
              <a:cs typeface="Segoe UI"/>
            </a:endParaRPr>
          </a:p>
          <a:p>
            <a:r>
              <a:rPr lang="en-US" sz="4000" cap="none" dirty="0">
                <a:ln>
                  <a:noFill/>
                </a:ln>
                <a:solidFill>
                  <a:srgbClr val="000000"/>
                </a:solidFill>
                <a:latin typeface="Segoe UI"/>
                <a:cs typeface="Segoe UI"/>
              </a:rPr>
              <a:t>https://myignite.techcommunity.microsoft.com/sessions/81635</a:t>
            </a:r>
          </a:p>
          <a:p>
            <a:endParaRPr lang="en-US" sz="4000" cap="none" dirty="0">
              <a:ln>
                <a:noFill/>
              </a:ln>
              <a:solidFill>
                <a:srgbClr val="000000"/>
              </a:solidFill>
              <a:latin typeface="Segoe UI"/>
              <a:cs typeface="Segoe UI"/>
            </a:endParaRPr>
          </a:p>
          <a:p>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67079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507C3C-6AEB-4697-B901-355E201F0E97}"/>
              </a:ext>
            </a:extLst>
          </p:cNvPr>
          <p:cNvPicPr>
            <a:picLocks noChangeAspect="1"/>
          </p:cNvPicPr>
          <p:nvPr/>
        </p:nvPicPr>
        <p:blipFill>
          <a:blip r:embed="rId2"/>
          <a:stretch>
            <a:fillRect/>
          </a:stretch>
        </p:blipFill>
        <p:spPr>
          <a:xfrm>
            <a:off x="1743305" y="0"/>
            <a:ext cx="8705390" cy="6858000"/>
          </a:xfrm>
          <a:prstGeom prst="rect">
            <a:avLst/>
          </a:prstGeom>
        </p:spPr>
      </p:pic>
    </p:spTree>
    <p:extLst>
      <p:ext uri="{BB962C8B-B14F-4D97-AF65-F5344CB8AC3E}">
        <p14:creationId xmlns:p14="http://schemas.microsoft.com/office/powerpoint/2010/main" val="2552370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679A3B1-7751-4BFB-9C76-1F7710CF981E}"/>
              </a:ext>
            </a:extLst>
          </p:cNvPr>
          <p:cNvPicPr>
            <a:picLocks noChangeAspect="1"/>
          </p:cNvPicPr>
          <p:nvPr/>
        </p:nvPicPr>
        <p:blipFill>
          <a:blip r:embed="rId2"/>
          <a:stretch>
            <a:fillRect/>
          </a:stretch>
        </p:blipFill>
        <p:spPr>
          <a:xfrm>
            <a:off x="1020884" y="636972"/>
            <a:ext cx="8859913" cy="5584055"/>
          </a:xfrm>
          <a:prstGeom prst="rect">
            <a:avLst/>
          </a:prstGeom>
        </p:spPr>
      </p:pic>
    </p:spTree>
    <p:extLst>
      <p:ext uri="{BB962C8B-B14F-4D97-AF65-F5344CB8AC3E}">
        <p14:creationId xmlns:p14="http://schemas.microsoft.com/office/powerpoint/2010/main" val="19281236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F402C2-889A-48AE-B99B-C0F9FCA8AE6F}"/>
              </a:ext>
            </a:extLst>
          </p:cNvPr>
          <p:cNvPicPr>
            <a:picLocks noChangeAspect="1"/>
          </p:cNvPicPr>
          <p:nvPr/>
        </p:nvPicPr>
        <p:blipFill>
          <a:blip r:embed="rId2"/>
          <a:stretch>
            <a:fillRect/>
          </a:stretch>
        </p:blipFill>
        <p:spPr>
          <a:xfrm>
            <a:off x="2743200" y="0"/>
            <a:ext cx="6848272" cy="6858000"/>
          </a:xfrm>
          <a:prstGeom prst="rect">
            <a:avLst/>
          </a:prstGeom>
        </p:spPr>
      </p:pic>
    </p:spTree>
    <p:extLst>
      <p:ext uri="{BB962C8B-B14F-4D97-AF65-F5344CB8AC3E}">
        <p14:creationId xmlns:p14="http://schemas.microsoft.com/office/powerpoint/2010/main" val="895852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BEBE03-4359-4EC5-96B2-ADF0BF092ECA}"/>
              </a:ext>
            </a:extLst>
          </p:cNvPr>
          <p:cNvPicPr>
            <a:picLocks noChangeAspect="1"/>
          </p:cNvPicPr>
          <p:nvPr/>
        </p:nvPicPr>
        <p:blipFill>
          <a:blip r:embed="rId2"/>
          <a:stretch>
            <a:fillRect/>
          </a:stretch>
        </p:blipFill>
        <p:spPr>
          <a:xfrm>
            <a:off x="1867711" y="0"/>
            <a:ext cx="8433880" cy="6858000"/>
          </a:xfrm>
          <a:prstGeom prst="rect">
            <a:avLst/>
          </a:prstGeom>
        </p:spPr>
      </p:pic>
    </p:spTree>
    <p:extLst>
      <p:ext uri="{BB962C8B-B14F-4D97-AF65-F5344CB8AC3E}">
        <p14:creationId xmlns:p14="http://schemas.microsoft.com/office/powerpoint/2010/main" val="14764749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3437AE-C943-4D4F-8ADB-2FB1453C9C7A}"/>
              </a:ext>
            </a:extLst>
          </p:cNvPr>
          <p:cNvPicPr>
            <a:picLocks noChangeAspect="1"/>
          </p:cNvPicPr>
          <p:nvPr/>
        </p:nvPicPr>
        <p:blipFill>
          <a:blip r:embed="rId2"/>
          <a:stretch>
            <a:fillRect/>
          </a:stretch>
        </p:blipFill>
        <p:spPr>
          <a:xfrm>
            <a:off x="1333500" y="790575"/>
            <a:ext cx="9525000" cy="5276850"/>
          </a:xfrm>
          <a:prstGeom prst="rect">
            <a:avLst/>
          </a:prstGeom>
        </p:spPr>
      </p:pic>
    </p:spTree>
    <p:extLst>
      <p:ext uri="{BB962C8B-B14F-4D97-AF65-F5344CB8AC3E}">
        <p14:creationId xmlns:p14="http://schemas.microsoft.com/office/powerpoint/2010/main" val="14665957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97A13D-7F94-4F0F-B70A-0830909B622F}"/>
              </a:ext>
            </a:extLst>
          </p:cNvPr>
          <p:cNvPicPr>
            <a:picLocks noChangeAspect="1"/>
          </p:cNvPicPr>
          <p:nvPr/>
        </p:nvPicPr>
        <p:blipFill>
          <a:blip r:embed="rId2"/>
          <a:stretch>
            <a:fillRect/>
          </a:stretch>
        </p:blipFill>
        <p:spPr>
          <a:xfrm>
            <a:off x="1004584" y="1204051"/>
            <a:ext cx="10182831" cy="4449897"/>
          </a:xfrm>
          <a:prstGeom prst="rect">
            <a:avLst/>
          </a:prstGeom>
        </p:spPr>
      </p:pic>
    </p:spTree>
    <p:extLst>
      <p:ext uri="{BB962C8B-B14F-4D97-AF65-F5344CB8AC3E}">
        <p14:creationId xmlns:p14="http://schemas.microsoft.com/office/powerpoint/2010/main" val="22766269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913776" y="1564265"/>
            <a:ext cx="6096000" cy="4401205"/>
          </a:xfrm>
          <a:prstGeom prst="rect">
            <a:avLst/>
          </a:prstGeom>
        </p:spPr>
        <p:txBody>
          <a:bodyPr>
            <a:spAutoFit/>
          </a:bodyPr>
          <a:lstStyle/>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Not AD in the cloud</a:t>
            </a:r>
          </a:p>
          <a:p>
            <a:pPr lvl="1">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Graph API not LDAP calls</a:t>
            </a:r>
          </a:p>
          <a:p>
            <a:pPr lvl="1">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Not hierarchical</a:t>
            </a:r>
          </a:p>
          <a:p>
            <a:pPr lvl="1">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Underpins Office 365</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Azure AD manages more than </a:t>
            </a:r>
            <a:r>
              <a:rPr lang="en-US" sz="2000" b="1" dirty="0">
                <a:solidFill>
                  <a:schemeClr val="accent1">
                    <a:lumMod val="60000"/>
                    <a:lumOff val="40000"/>
                  </a:schemeClr>
                </a:solidFill>
                <a:latin typeface="Calibri" panose="020F0502020204030204" pitchFamily="34" charset="0"/>
                <a:cs typeface="Calibri" panose="020F0502020204030204" pitchFamily="34" charset="0"/>
              </a:rPr>
              <a:t>1.2 billion identities</a:t>
            </a:r>
            <a:r>
              <a:rPr lang="en-US" sz="2000" dirty="0">
                <a:solidFill>
                  <a:schemeClr val="accent1">
                    <a:lumMod val="60000"/>
                    <a:lumOff val="40000"/>
                  </a:schemeClr>
                </a:solidFill>
                <a:latin typeface="Calibri" panose="020F0502020204030204" pitchFamily="34" charset="0"/>
                <a:cs typeface="Calibri" panose="020F0502020204030204" pitchFamily="34" charset="0"/>
              </a:rPr>
              <a:t> and processes over </a:t>
            </a:r>
            <a:r>
              <a:rPr lang="en-US" sz="2000" b="1" dirty="0">
                <a:solidFill>
                  <a:schemeClr val="accent1">
                    <a:lumMod val="60000"/>
                    <a:lumOff val="40000"/>
                  </a:schemeClr>
                </a:solidFill>
                <a:latin typeface="Calibri" panose="020F0502020204030204" pitchFamily="34" charset="0"/>
                <a:cs typeface="Calibri" panose="020F0502020204030204" pitchFamily="34" charset="0"/>
              </a:rPr>
              <a:t>8 billion authentications</a:t>
            </a:r>
            <a:r>
              <a:rPr lang="en-US" sz="2000" dirty="0">
                <a:solidFill>
                  <a:schemeClr val="accent1">
                    <a:lumMod val="60000"/>
                    <a:lumOff val="40000"/>
                  </a:schemeClr>
                </a:solidFill>
                <a:latin typeface="Calibri" panose="020F0502020204030204" pitchFamily="34" charset="0"/>
                <a:cs typeface="Calibri" panose="020F0502020204030204" pitchFamily="34" charset="0"/>
              </a:rPr>
              <a:t> every day</a:t>
            </a:r>
          </a:p>
          <a:p>
            <a:pPr>
              <a:buFont typeface="Arial" panose="020B0604020202020204" pitchFamily="34" charset="0"/>
              <a:buChar char="•"/>
            </a:pP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Protocols</a:t>
            </a:r>
          </a:p>
          <a:p>
            <a:pPr lvl="1">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WS-Federation</a:t>
            </a:r>
          </a:p>
          <a:p>
            <a:pPr lvl="1">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SAML 2.0</a:t>
            </a:r>
          </a:p>
          <a:p>
            <a:pPr lvl="1">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OpenID Connect / OAuth</a:t>
            </a: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F2837074-EC3E-4837-9DEE-650C845D8EED}"/>
              </a:ext>
            </a:extLst>
          </p:cNvPr>
          <p:cNvSpPr/>
          <p:nvPr/>
        </p:nvSpPr>
        <p:spPr>
          <a:xfrm>
            <a:off x="2913776" y="375300"/>
            <a:ext cx="2105448"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Azure AD</a:t>
            </a:r>
            <a:endParaRPr lang="en-NZ" sz="4000" dirty="0"/>
          </a:p>
        </p:txBody>
      </p:sp>
    </p:spTree>
    <p:extLst>
      <p:ext uri="{BB962C8B-B14F-4D97-AF65-F5344CB8AC3E}">
        <p14:creationId xmlns:p14="http://schemas.microsoft.com/office/powerpoint/2010/main" val="18380808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5339" y="4833558"/>
            <a:ext cx="8534400" cy="1507067"/>
          </a:xfrm>
        </p:spPr>
        <p:txBody>
          <a:bodyPr/>
          <a:lstStyle/>
          <a:p>
            <a:r>
              <a:rPr lang="en-US" sz="2000" dirty="0">
                <a:latin typeface="Calibri" panose="020F0502020204030204" pitchFamily="34" charset="0"/>
                <a:cs typeface="Calibri" panose="020F0502020204030204" pitchFamily="34" charset="0"/>
              </a:rPr>
              <a:t>Authentication Scenarios</a:t>
            </a:r>
          </a:p>
        </p:txBody>
      </p:sp>
      <p:sp>
        <p:nvSpPr>
          <p:cNvPr id="4" name="Rectangle 3"/>
          <p:cNvSpPr/>
          <p:nvPr/>
        </p:nvSpPr>
        <p:spPr bwMode="auto">
          <a:xfrm>
            <a:off x="5356413" y="3890592"/>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5" name="Rectangle 4"/>
          <p:cNvSpPr/>
          <p:nvPr/>
        </p:nvSpPr>
        <p:spPr bwMode="auto">
          <a:xfrm>
            <a:off x="5356413" y="1809679"/>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6" name="TextBox 5"/>
          <p:cNvSpPr txBox="1"/>
          <p:nvPr/>
        </p:nvSpPr>
        <p:spPr>
          <a:xfrm>
            <a:off x="496508" y="5912592"/>
            <a:ext cx="4999351" cy="735033"/>
          </a:xfrm>
          <a:prstGeom prst="rect">
            <a:avLst/>
          </a:prstGeom>
          <a:noFill/>
        </p:spPr>
        <p:txBody>
          <a:bodyPr wrap="square" lIns="89642" tIns="89642" rIns="89642" bIns="89642" rtlCol="0">
            <a:spAutoFit/>
          </a:bodyPr>
          <a:lstStyle/>
          <a:p>
            <a:pPr algn="ctr">
              <a:lnSpc>
                <a:spcPct val="90000"/>
              </a:lnSpc>
              <a:spcBef>
                <a:spcPct val="20000"/>
              </a:spcBef>
              <a:buSzPct val="90000"/>
            </a:pPr>
            <a:r>
              <a:rPr lang="en-US" sz="2000" i="1" dirty="0">
                <a:solidFill>
                  <a:srgbClr val="FFFFFF">
                    <a:alpha val="99000"/>
                  </a:srgbClr>
                </a:solidFill>
                <a:latin typeface="Calibri" panose="020F0502020204030204" pitchFamily="34" charset="0"/>
                <a:cs typeface="Calibri" panose="020F0502020204030204" pitchFamily="34" charset="0"/>
              </a:rPr>
              <a:t>Clients using wide variety of devices/languages/platforms</a:t>
            </a:r>
          </a:p>
        </p:txBody>
      </p:sp>
      <p:sp>
        <p:nvSpPr>
          <p:cNvPr id="7" name="TextBox 6"/>
          <p:cNvSpPr txBox="1"/>
          <p:nvPr/>
        </p:nvSpPr>
        <p:spPr>
          <a:xfrm>
            <a:off x="6422823" y="5866264"/>
            <a:ext cx="4836139" cy="735033"/>
          </a:xfrm>
          <a:prstGeom prst="rect">
            <a:avLst/>
          </a:prstGeom>
          <a:noFill/>
        </p:spPr>
        <p:txBody>
          <a:bodyPr wrap="square" lIns="89642" tIns="89642" rIns="89642" bIns="89642" rtlCol="0">
            <a:spAutoFit/>
          </a:bodyPr>
          <a:lstStyle/>
          <a:p>
            <a:pPr algn="ctr">
              <a:lnSpc>
                <a:spcPct val="90000"/>
              </a:lnSpc>
              <a:spcBef>
                <a:spcPct val="20000"/>
              </a:spcBef>
              <a:buSzPct val="90000"/>
            </a:pPr>
            <a:r>
              <a:rPr lang="en-US" sz="2000" i="1" dirty="0">
                <a:solidFill>
                  <a:srgbClr val="FFFFFF">
                    <a:alpha val="99000"/>
                  </a:srgbClr>
                </a:solidFill>
                <a:latin typeface="Calibri" panose="020F0502020204030204" pitchFamily="34" charset="0"/>
                <a:cs typeface="Calibri" panose="020F0502020204030204" pitchFamily="34" charset="0"/>
              </a:rPr>
              <a:t>Server applications using wide variety of platforms/languages</a:t>
            </a:r>
          </a:p>
        </p:txBody>
      </p:sp>
      <p:sp>
        <p:nvSpPr>
          <p:cNvPr id="8" name="Rectangle 7"/>
          <p:cNvSpPr/>
          <p:nvPr/>
        </p:nvSpPr>
        <p:spPr bwMode="auto">
          <a:xfrm>
            <a:off x="913169" y="1670264"/>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Browser</a:t>
            </a:r>
          </a:p>
        </p:txBody>
      </p:sp>
      <p:sp>
        <p:nvSpPr>
          <p:cNvPr id="9" name="Rectangle 8"/>
          <p:cNvSpPr/>
          <p:nvPr/>
        </p:nvSpPr>
        <p:spPr bwMode="auto">
          <a:xfrm>
            <a:off x="910592" y="2982119"/>
            <a:ext cx="1516617"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Native app</a:t>
            </a:r>
          </a:p>
        </p:txBody>
      </p:sp>
      <p:sp>
        <p:nvSpPr>
          <p:cNvPr id="10" name="Rectangle 9"/>
          <p:cNvSpPr/>
          <p:nvPr/>
        </p:nvSpPr>
        <p:spPr bwMode="auto">
          <a:xfrm>
            <a:off x="910592" y="4571258"/>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Server app</a:t>
            </a:r>
          </a:p>
        </p:txBody>
      </p:sp>
      <p:sp>
        <p:nvSpPr>
          <p:cNvPr id="11" name="Rectangle 10"/>
          <p:cNvSpPr/>
          <p:nvPr/>
        </p:nvSpPr>
        <p:spPr bwMode="auto">
          <a:xfrm>
            <a:off x="5207008" y="166027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application</a:t>
            </a:r>
          </a:p>
        </p:txBody>
      </p:sp>
      <p:sp>
        <p:nvSpPr>
          <p:cNvPr id="12" name="Rectangle 11"/>
          <p:cNvSpPr/>
          <p:nvPr/>
        </p:nvSpPr>
        <p:spPr bwMode="auto">
          <a:xfrm>
            <a:off x="5207008" y="374118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13" name="Oval 12"/>
          <p:cNvSpPr/>
          <p:nvPr/>
        </p:nvSpPr>
        <p:spPr bwMode="auto">
          <a:xfrm>
            <a:off x="4601959" y="4206002"/>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4" name="Straight Connector 13"/>
          <p:cNvCxnSpPr>
            <a:stCxn id="13" idx="6"/>
            <a:endCxn id="12" idx="1"/>
          </p:cNvCxnSpPr>
          <p:nvPr/>
        </p:nvCxnSpPr>
        <p:spPr>
          <a:xfrm>
            <a:off x="4900767" y="4355406"/>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18" idx="2"/>
          </p:cNvCxnSpPr>
          <p:nvPr/>
        </p:nvCxnSpPr>
        <p:spPr>
          <a:xfrm>
            <a:off x="2429785" y="1966151"/>
            <a:ext cx="2172174" cy="30834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3"/>
            <a:endCxn id="13" idx="2"/>
          </p:cNvCxnSpPr>
          <p:nvPr/>
        </p:nvCxnSpPr>
        <p:spPr>
          <a:xfrm>
            <a:off x="2427209" y="3278006"/>
            <a:ext cx="2174750" cy="10774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3"/>
            <a:endCxn id="13" idx="3"/>
          </p:cNvCxnSpPr>
          <p:nvPr/>
        </p:nvCxnSpPr>
        <p:spPr>
          <a:xfrm flipV="1">
            <a:off x="2427208" y="4461051"/>
            <a:ext cx="2218511" cy="40609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4601959" y="2125090"/>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9" name="Straight Connector 18"/>
          <p:cNvCxnSpPr>
            <a:stCxn id="18" idx="6"/>
            <a:endCxn id="11" idx="1"/>
          </p:cNvCxnSpPr>
          <p:nvPr/>
        </p:nvCxnSpPr>
        <p:spPr>
          <a:xfrm>
            <a:off x="4900767" y="2274494"/>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1" idx="2"/>
            <a:endCxn id="13" idx="0"/>
          </p:cNvCxnSpPr>
          <p:nvPr/>
        </p:nvCxnSpPr>
        <p:spPr>
          <a:xfrm rot="5400000">
            <a:off x="4654627" y="2985451"/>
            <a:ext cx="1317289" cy="1123814"/>
          </a:xfrm>
          <a:prstGeom prst="bentConnector3">
            <a:avLst>
              <a:gd name="adj1" fmla="val 50000"/>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1" name="Picture 3" descr="C:\Users\skwan\AppData\Local\Microsoft\Windows\Temporary Internet Files\Content.IE5\XV12CURU\MC90043524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629" y="4217574"/>
            <a:ext cx="660723" cy="13072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skwan\AppData\Local\Microsoft\Windows\Temporary Internet Files\Content.IE5\UEHX77PN\MC9004398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643" y="2783342"/>
            <a:ext cx="878720" cy="8787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skwan\AppData\Local\Microsoft\Windows\Temporary Internet Files\Content.IE5\Y3QCPM7G\MC90044133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508" y="1442012"/>
            <a:ext cx="896425" cy="89642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9922625" y="388845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5" name="Rectangle 24"/>
          <p:cNvSpPr/>
          <p:nvPr/>
        </p:nvSpPr>
        <p:spPr bwMode="auto">
          <a:xfrm>
            <a:off x="9922625" y="180754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6" name="Rectangle 25"/>
          <p:cNvSpPr/>
          <p:nvPr/>
        </p:nvSpPr>
        <p:spPr bwMode="auto">
          <a:xfrm>
            <a:off x="9773220" y="1658141"/>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7" name="Rectangle 26"/>
          <p:cNvSpPr/>
          <p:nvPr/>
        </p:nvSpPr>
        <p:spPr bwMode="auto">
          <a:xfrm>
            <a:off x="9773220" y="3739053"/>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8" name="Oval 27"/>
          <p:cNvSpPr/>
          <p:nvPr/>
        </p:nvSpPr>
        <p:spPr bwMode="auto">
          <a:xfrm>
            <a:off x="9168171" y="4203867"/>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29" name="Straight Connector 28"/>
          <p:cNvCxnSpPr>
            <a:stCxn id="28" idx="6"/>
            <a:endCxn id="27" idx="1"/>
          </p:cNvCxnSpPr>
          <p:nvPr/>
        </p:nvCxnSpPr>
        <p:spPr>
          <a:xfrm>
            <a:off x="9466979" y="4353272"/>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9168171" y="2122956"/>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31" name="Straight Connector 30"/>
          <p:cNvCxnSpPr>
            <a:stCxn id="30" idx="6"/>
            <a:endCxn id="26" idx="1"/>
          </p:cNvCxnSpPr>
          <p:nvPr/>
        </p:nvCxnSpPr>
        <p:spPr>
          <a:xfrm>
            <a:off x="9466979" y="2272360"/>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3"/>
            <a:endCxn id="28" idx="2"/>
          </p:cNvCxnSpPr>
          <p:nvPr/>
        </p:nvCxnSpPr>
        <p:spPr>
          <a:xfrm flipV="1">
            <a:off x="6543345" y="4353272"/>
            <a:ext cx="2624826" cy="213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30" idx="2"/>
          </p:cNvCxnSpPr>
          <p:nvPr/>
        </p:nvCxnSpPr>
        <p:spPr>
          <a:xfrm flipV="1">
            <a:off x="6543345" y="2272361"/>
            <a:ext cx="2624826" cy="213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5" idx="3"/>
            <a:endCxn id="13" idx="1"/>
          </p:cNvCxnSpPr>
          <p:nvPr/>
        </p:nvCxnSpPr>
        <p:spPr>
          <a:xfrm>
            <a:off x="2539871" y="2298114"/>
            <a:ext cx="2105847" cy="195164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1976732" y="2122956"/>
            <a:ext cx="563139" cy="350315"/>
          </a:xfrm>
          <a:prstGeom prst="rect">
            <a:avLst/>
          </a:prstGeom>
          <a:solidFill>
            <a:schemeClr val="accent2"/>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rPr>
              <a:t>js</a:t>
            </a:r>
          </a:p>
        </p:txBody>
      </p:sp>
    </p:spTree>
    <p:extLst>
      <p:ext uri="{BB962C8B-B14F-4D97-AF65-F5344CB8AC3E}">
        <p14:creationId xmlns:p14="http://schemas.microsoft.com/office/powerpoint/2010/main" val="1110940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1428" y="5027164"/>
            <a:ext cx="8534400" cy="1507067"/>
          </a:xfrm>
        </p:spPr>
        <p:txBody>
          <a:bodyPr/>
          <a:lstStyle/>
          <a:p>
            <a:r>
              <a:rPr lang="en-US" sz="2000" dirty="0">
                <a:latin typeface="Calibri" panose="020F0502020204030204" pitchFamily="34" charset="0"/>
                <a:cs typeface="Calibri" panose="020F0502020204030204" pitchFamily="34" charset="0"/>
              </a:rPr>
              <a:t>Authentication Scenarios</a:t>
            </a:r>
          </a:p>
        </p:txBody>
      </p:sp>
      <p:sp>
        <p:nvSpPr>
          <p:cNvPr id="4" name="Rectangle 3"/>
          <p:cNvSpPr/>
          <p:nvPr/>
        </p:nvSpPr>
        <p:spPr bwMode="auto">
          <a:xfrm>
            <a:off x="5356413" y="3890592"/>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5" name="Rectangle 4"/>
          <p:cNvSpPr/>
          <p:nvPr/>
        </p:nvSpPr>
        <p:spPr bwMode="auto">
          <a:xfrm>
            <a:off x="5356413" y="1809679"/>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6" name="Rectangle 5"/>
          <p:cNvSpPr/>
          <p:nvPr/>
        </p:nvSpPr>
        <p:spPr bwMode="auto">
          <a:xfrm>
            <a:off x="913169" y="1670264"/>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Browser</a:t>
            </a:r>
          </a:p>
        </p:txBody>
      </p:sp>
      <p:sp>
        <p:nvSpPr>
          <p:cNvPr id="7" name="Rectangle 6"/>
          <p:cNvSpPr/>
          <p:nvPr/>
        </p:nvSpPr>
        <p:spPr bwMode="auto">
          <a:xfrm>
            <a:off x="910592" y="2982119"/>
            <a:ext cx="1516617"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Native app</a:t>
            </a:r>
          </a:p>
        </p:txBody>
      </p:sp>
      <p:sp>
        <p:nvSpPr>
          <p:cNvPr id="8" name="Rectangle 7"/>
          <p:cNvSpPr/>
          <p:nvPr/>
        </p:nvSpPr>
        <p:spPr bwMode="auto">
          <a:xfrm>
            <a:off x="910592" y="4571258"/>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Server app</a:t>
            </a:r>
          </a:p>
        </p:txBody>
      </p:sp>
      <p:sp>
        <p:nvSpPr>
          <p:cNvPr id="9" name="Rectangle 8"/>
          <p:cNvSpPr/>
          <p:nvPr/>
        </p:nvSpPr>
        <p:spPr bwMode="auto">
          <a:xfrm>
            <a:off x="5207008" y="166027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application</a:t>
            </a:r>
          </a:p>
        </p:txBody>
      </p:sp>
      <p:sp>
        <p:nvSpPr>
          <p:cNvPr id="10" name="Rectangle 9"/>
          <p:cNvSpPr/>
          <p:nvPr/>
        </p:nvSpPr>
        <p:spPr bwMode="auto">
          <a:xfrm>
            <a:off x="5207008" y="374118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11" name="Oval 10"/>
          <p:cNvSpPr/>
          <p:nvPr/>
        </p:nvSpPr>
        <p:spPr bwMode="auto">
          <a:xfrm>
            <a:off x="4601959" y="4206002"/>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2" name="Straight Connector 11"/>
          <p:cNvCxnSpPr>
            <a:stCxn id="11" idx="6"/>
            <a:endCxn id="10" idx="1"/>
          </p:cNvCxnSpPr>
          <p:nvPr/>
        </p:nvCxnSpPr>
        <p:spPr>
          <a:xfrm>
            <a:off x="4900767" y="4355406"/>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3"/>
            <a:endCxn id="16" idx="2"/>
          </p:cNvCxnSpPr>
          <p:nvPr/>
        </p:nvCxnSpPr>
        <p:spPr>
          <a:xfrm>
            <a:off x="2429785" y="1966151"/>
            <a:ext cx="2172174" cy="30834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3"/>
            <a:endCxn id="11" idx="2"/>
          </p:cNvCxnSpPr>
          <p:nvPr/>
        </p:nvCxnSpPr>
        <p:spPr>
          <a:xfrm>
            <a:off x="2427209" y="3278006"/>
            <a:ext cx="2174750" cy="10774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11" idx="3"/>
          </p:cNvCxnSpPr>
          <p:nvPr/>
        </p:nvCxnSpPr>
        <p:spPr>
          <a:xfrm flipV="1">
            <a:off x="2427208" y="4461051"/>
            <a:ext cx="2218511" cy="40609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bwMode="auto">
          <a:xfrm>
            <a:off x="4601959" y="2125090"/>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7" name="Straight Connector 16"/>
          <p:cNvCxnSpPr>
            <a:stCxn id="16" idx="6"/>
            <a:endCxn id="9" idx="1"/>
          </p:cNvCxnSpPr>
          <p:nvPr/>
        </p:nvCxnSpPr>
        <p:spPr>
          <a:xfrm>
            <a:off x="4900767" y="2274494"/>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9" idx="2"/>
            <a:endCxn id="11" idx="0"/>
          </p:cNvCxnSpPr>
          <p:nvPr/>
        </p:nvCxnSpPr>
        <p:spPr>
          <a:xfrm rot="5400000">
            <a:off x="4654627" y="2985451"/>
            <a:ext cx="1317289" cy="1123814"/>
          </a:xfrm>
          <a:prstGeom prst="bentConnector3">
            <a:avLst>
              <a:gd name="adj1" fmla="val 50000"/>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3" descr="C:\Users\skwan\AppData\Local\Microsoft\Windows\Temporary Internet Files\Content.IE5\XV12CURU\MC90043524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629" y="4217574"/>
            <a:ext cx="660723" cy="13072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skwan\AppData\Local\Microsoft\Windows\Temporary Internet Files\Content.IE5\UEHX77PN\MC9004398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643" y="2783342"/>
            <a:ext cx="878720" cy="8787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skwan\AppData\Local\Microsoft\Windows\Temporary Internet Files\Content.IE5\Y3QCPM7G\MC90044133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508" y="1442012"/>
            <a:ext cx="896425" cy="896425"/>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bwMode="auto">
          <a:xfrm>
            <a:off x="9922625" y="388845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3" name="Rectangle 22"/>
          <p:cNvSpPr/>
          <p:nvPr/>
        </p:nvSpPr>
        <p:spPr bwMode="auto">
          <a:xfrm>
            <a:off x="9922625" y="180754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4" name="Rectangle 23"/>
          <p:cNvSpPr/>
          <p:nvPr/>
        </p:nvSpPr>
        <p:spPr bwMode="auto">
          <a:xfrm>
            <a:off x="9773220" y="1658141"/>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5" name="Rectangle 24"/>
          <p:cNvSpPr/>
          <p:nvPr/>
        </p:nvSpPr>
        <p:spPr bwMode="auto">
          <a:xfrm>
            <a:off x="9773220" y="3739053"/>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6" name="Oval 25"/>
          <p:cNvSpPr/>
          <p:nvPr/>
        </p:nvSpPr>
        <p:spPr bwMode="auto">
          <a:xfrm>
            <a:off x="9168171" y="4203867"/>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27" name="Straight Connector 26"/>
          <p:cNvCxnSpPr>
            <a:stCxn id="26" idx="6"/>
            <a:endCxn id="25" idx="1"/>
          </p:cNvCxnSpPr>
          <p:nvPr/>
        </p:nvCxnSpPr>
        <p:spPr>
          <a:xfrm>
            <a:off x="9466979" y="4353272"/>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auto">
          <a:xfrm>
            <a:off x="9168171" y="2122956"/>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29" name="Straight Connector 28"/>
          <p:cNvCxnSpPr>
            <a:stCxn id="28" idx="6"/>
            <a:endCxn id="24" idx="1"/>
          </p:cNvCxnSpPr>
          <p:nvPr/>
        </p:nvCxnSpPr>
        <p:spPr>
          <a:xfrm>
            <a:off x="9466979" y="2272360"/>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0" idx="3"/>
            <a:endCxn id="26" idx="2"/>
          </p:cNvCxnSpPr>
          <p:nvPr/>
        </p:nvCxnSpPr>
        <p:spPr>
          <a:xfrm flipV="1">
            <a:off x="6543345" y="4353272"/>
            <a:ext cx="2624826" cy="213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3"/>
            <a:endCxn id="28" idx="2"/>
          </p:cNvCxnSpPr>
          <p:nvPr/>
        </p:nvCxnSpPr>
        <p:spPr>
          <a:xfrm flipV="1">
            <a:off x="6543345" y="2272361"/>
            <a:ext cx="2624826" cy="213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11428" y="6043601"/>
            <a:ext cx="10626305" cy="458034"/>
          </a:xfrm>
          <a:prstGeom prst="rect">
            <a:avLst/>
          </a:prstGeom>
          <a:noFill/>
        </p:spPr>
        <p:txBody>
          <a:bodyPr wrap="square" lIns="89642" tIns="89642" rIns="89642" bIns="89642" rtlCol="0">
            <a:spAutoFit/>
          </a:bodyPr>
          <a:lstStyle/>
          <a:p>
            <a:pPr algn="ctr">
              <a:lnSpc>
                <a:spcPct val="90000"/>
              </a:lnSpc>
              <a:spcBef>
                <a:spcPct val="20000"/>
              </a:spcBef>
              <a:buSzPct val="90000"/>
            </a:pPr>
            <a:r>
              <a:rPr lang="en-US" sz="2000" i="1" dirty="0">
                <a:solidFill>
                  <a:srgbClr val="FFFFFF">
                    <a:alpha val="99000"/>
                  </a:srgbClr>
                </a:solidFill>
                <a:latin typeface="Calibri" panose="020F0502020204030204" pitchFamily="34" charset="0"/>
                <a:cs typeface="Calibri" panose="020F0502020204030204" pitchFamily="34" charset="0"/>
              </a:rPr>
              <a:t>Standard-based, http-based protocols for maximum platform reach</a:t>
            </a:r>
          </a:p>
        </p:txBody>
      </p:sp>
      <p:sp>
        <p:nvSpPr>
          <p:cNvPr id="33" name="Rectangular Callout 32"/>
          <p:cNvSpPr/>
          <p:nvPr/>
        </p:nvSpPr>
        <p:spPr>
          <a:xfrm>
            <a:off x="2880992" y="1085414"/>
            <a:ext cx="1802238" cy="984594"/>
          </a:xfrm>
          <a:prstGeom prst="wedgeRectCallou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WS-Fed, SAML 2.0, OpenID Connect</a:t>
            </a:r>
          </a:p>
        </p:txBody>
      </p:sp>
      <p:sp>
        <p:nvSpPr>
          <p:cNvPr id="34" name="Rectangular Callout 33"/>
          <p:cNvSpPr/>
          <p:nvPr/>
        </p:nvSpPr>
        <p:spPr>
          <a:xfrm>
            <a:off x="3239450" y="2672688"/>
            <a:ext cx="1696592" cy="642648"/>
          </a:xfrm>
          <a:prstGeom prst="wedgeRectCallout">
            <a:avLst>
              <a:gd name="adj1" fmla="val -20833"/>
              <a:gd name="adj2" fmla="val 78837"/>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5" name="Rectangular Callout 34"/>
          <p:cNvSpPr/>
          <p:nvPr/>
        </p:nvSpPr>
        <p:spPr>
          <a:xfrm>
            <a:off x="2955777" y="4836242"/>
            <a:ext cx="1696592" cy="642648"/>
          </a:xfrm>
          <a:prstGeom prst="wedgeRectCallout">
            <a:avLst>
              <a:gd name="adj1" fmla="val -20833"/>
              <a:gd name="adj2" fmla="val -69449"/>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6" name="Rectangular Callout 35"/>
          <p:cNvSpPr/>
          <p:nvPr/>
        </p:nvSpPr>
        <p:spPr>
          <a:xfrm>
            <a:off x="6024580" y="3121001"/>
            <a:ext cx="1565461" cy="468649"/>
          </a:xfrm>
          <a:prstGeom prst="wedgeRectCallout">
            <a:avLst>
              <a:gd name="adj1" fmla="val -57486"/>
              <a:gd name="adj2" fmla="val -25466"/>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7" name="Rectangular Callout 36"/>
          <p:cNvSpPr/>
          <p:nvPr/>
        </p:nvSpPr>
        <p:spPr>
          <a:xfrm>
            <a:off x="6962688" y="1527783"/>
            <a:ext cx="1696592" cy="642648"/>
          </a:xfrm>
          <a:prstGeom prst="wedgeRectCallou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8" name="Rectangular Callout 37"/>
          <p:cNvSpPr/>
          <p:nvPr/>
        </p:nvSpPr>
        <p:spPr>
          <a:xfrm>
            <a:off x="7007461" y="4514192"/>
            <a:ext cx="1696592" cy="642648"/>
          </a:xfrm>
          <a:prstGeom prst="wedgeRectCallout">
            <a:avLst>
              <a:gd name="adj1" fmla="val -20833"/>
              <a:gd name="adj2" fmla="val -70706"/>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cxnSp>
        <p:nvCxnSpPr>
          <p:cNvPr id="39" name="Straight Arrow Connector 38"/>
          <p:cNvCxnSpPr>
            <a:stCxn id="40" idx="3"/>
            <a:endCxn id="11" idx="1"/>
          </p:cNvCxnSpPr>
          <p:nvPr/>
        </p:nvCxnSpPr>
        <p:spPr>
          <a:xfrm>
            <a:off x="2539871" y="2298114"/>
            <a:ext cx="2105847" cy="195164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1976732" y="2122956"/>
            <a:ext cx="563139" cy="350315"/>
          </a:xfrm>
          <a:prstGeom prst="rect">
            <a:avLst/>
          </a:prstGeom>
          <a:solidFill>
            <a:schemeClr val="accent2"/>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rPr>
              <a:t>js</a:t>
            </a:r>
          </a:p>
        </p:txBody>
      </p:sp>
    </p:spTree>
    <p:extLst>
      <p:ext uri="{BB962C8B-B14F-4D97-AF65-F5344CB8AC3E}">
        <p14:creationId xmlns:p14="http://schemas.microsoft.com/office/powerpoint/2010/main" val="781118934"/>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2856</TotalTime>
  <Words>681</Words>
  <Application>Microsoft Office PowerPoint</Application>
  <PresentationFormat>Widescreen</PresentationFormat>
  <Paragraphs>143</Paragraphs>
  <Slides>20</Slides>
  <Notes>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20</vt:i4>
      </vt:variant>
    </vt:vector>
  </HeadingPairs>
  <TitlesOfParts>
    <vt:vector size="34" baseType="lpstr">
      <vt:lpstr>Arial</vt:lpstr>
      <vt:lpstr>Calibri</vt:lpstr>
      <vt:lpstr>Century Gothic</vt:lpstr>
      <vt:lpstr>Consolas</vt:lpstr>
      <vt:lpstr>Segoe UI</vt:lpstr>
      <vt:lpstr>Segoe UI Light</vt:lpstr>
      <vt:lpstr>Segoe UI Semibold</vt:lpstr>
      <vt:lpstr>Segoe UI Semilight</vt:lpstr>
      <vt:lpstr>Times New Roman</vt:lpstr>
      <vt:lpstr>Webdings</vt:lpstr>
      <vt:lpstr>Wingdings</vt:lpstr>
      <vt:lpstr>Wingdings 3</vt:lpstr>
      <vt:lpstr>Slice</vt:lpstr>
      <vt:lpstr>1_White Template</vt:lpstr>
      <vt:lpstr>Azure AD for non-developers </vt:lpstr>
      <vt:lpstr>PowerPoint Presentation</vt:lpstr>
      <vt:lpstr>PowerPoint Presentation</vt:lpstr>
      <vt:lpstr>PowerPoint Presentation</vt:lpstr>
      <vt:lpstr>PowerPoint Presentation</vt:lpstr>
      <vt:lpstr>PowerPoint Presentation</vt:lpstr>
      <vt:lpstr>PowerPoint Presentation</vt:lpstr>
      <vt:lpstr>Authentication Scenarios</vt:lpstr>
      <vt:lpstr>Authentication Scenarios</vt:lpstr>
      <vt:lpstr>PowerPoint Presentation</vt:lpstr>
      <vt:lpstr>PowerPoint Presentation</vt:lpstr>
      <vt:lpstr>Features </vt:lpstr>
      <vt:lpstr>Features </vt:lpstr>
      <vt:lpstr>Risk detections </vt:lpstr>
      <vt:lpstr>The Microsoft Identity Platform (not the Product!)</vt:lpstr>
      <vt:lpstr>Microsoft Authentication Libraries (MSAL)</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Rory Braybrook</dc:creator>
  <cp:lastModifiedBy>Rory Braybrook</cp:lastModifiedBy>
  <cp:revision>85</cp:revision>
  <dcterms:created xsi:type="dcterms:W3CDTF">2014-09-12T02:12:56Z</dcterms:created>
  <dcterms:modified xsi:type="dcterms:W3CDTF">2019-11-30T05:34:42Z</dcterms:modified>
</cp:coreProperties>
</file>